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56" r:id="rId2"/>
    <p:sldId id="277" r:id="rId3"/>
    <p:sldId id="257" r:id="rId4"/>
    <p:sldId id="278" r:id="rId5"/>
    <p:sldId id="258" r:id="rId6"/>
    <p:sldId id="279" r:id="rId7"/>
    <p:sldId id="280" r:id="rId8"/>
    <p:sldId id="259" r:id="rId9"/>
    <p:sldId id="260" r:id="rId10"/>
    <p:sldId id="261" r:id="rId11"/>
    <p:sldId id="281" r:id="rId12"/>
    <p:sldId id="262" r:id="rId13"/>
    <p:sldId id="264" r:id="rId14"/>
    <p:sldId id="282" r:id="rId15"/>
    <p:sldId id="265" r:id="rId16"/>
    <p:sldId id="267" r:id="rId17"/>
    <p:sldId id="268" r:id="rId18"/>
    <p:sldId id="269" r:id="rId19"/>
    <p:sldId id="283" r:id="rId20"/>
    <p:sldId id="270" r:id="rId21"/>
    <p:sldId id="271" r:id="rId22"/>
    <p:sldId id="272" r:id="rId23"/>
    <p:sldId id="284" r:id="rId24"/>
    <p:sldId id="285" r:id="rId25"/>
    <p:sldId id="286" r:id="rId26"/>
    <p:sldId id="287" r:id="rId27"/>
    <p:sldId id="273" r:id="rId28"/>
    <p:sldId id="274" r:id="rId29"/>
    <p:sldId id="275" r:id="rId30"/>
    <p:sldId id="276" r:id="rId31"/>
    <p:sldId id="288" r:id="rId32"/>
    <p:sldId id="289"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1622" autoAdjust="0"/>
  </p:normalViewPr>
  <p:slideViewPr>
    <p:cSldViewPr>
      <p:cViewPr>
        <p:scale>
          <a:sx n="70" d="100"/>
          <a:sy n="70" d="100"/>
        </p:scale>
        <p:origin x="-1080" y="-17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8BFB657-3843-4B7B-891C-4D7AD616F507}" type="datetimeFigureOut">
              <a:rPr lang="en-US" smtClean="0"/>
              <a:pPr/>
              <a:t>1/9/2012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B707224-FD28-4203-B44C-D8ACD16251E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Design and Control of Concrete Mixtures,</a:t>
            </a:r>
            <a:r>
              <a:rPr lang="en-US" baseline="0" dirty="0" smtClean="0"/>
              <a:t> 15</a:t>
            </a:r>
            <a:r>
              <a:rPr lang="en-US" baseline="30000" dirty="0" smtClean="0"/>
              <a:t>th</a:t>
            </a:r>
            <a:r>
              <a:rPr lang="en-US" baseline="0" dirty="0" smtClean="0"/>
              <a:t> edition, Chapter 2 – Sustainability</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One of the key aspects of thermal mass is it can shift energy demand to off-peak time periods as shown in this plot.</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Studies demonstrate the lower fuel consumption for vehicles traveling on concrete pavements.  Current research shows</a:t>
            </a:r>
            <a:r>
              <a:rPr lang="en-US" baseline="0" dirty="0" smtClean="0"/>
              <a:t> an increase between one and eleven percent for heavy trucks and three to seventeen percent for smaller vehicles.</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Light-colored concrete materials have higher solar reflectance, also called </a:t>
            </a:r>
            <a:r>
              <a:rPr lang="en-US" baseline="0" dirty="0" err="1" smtClean="0"/>
              <a:t>albedo</a:t>
            </a:r>
            <a:r>
              <a:rPr lang="en-US" baseline="0" dirty="0" smtClean="0"/>
              <a:t>, which reduces the heat-island effect. The picture here shows a thermal image of a pavement transition in Mesa, Arizona.  Note the temperature difference between the concrete pavement and the asphalt pavement. The SRI of new concrete greatly exceeds the threshold value of 29 for most green building standards and rating systems.</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Concrete contains low to negligible amounts of volatile organic compounds. </a:t>
            </a:r>
            <a:r>
              <a:rPr lang="en-US" sz="1200" kern="1200" baseline="0" dirty="0" smtClean="0">
                <a:solidFill>
                  <a:schemeClr val="tx1"/>
                </a:solidFill>
                <a:latin typeface="+mn-lt"/>
                <a:ea typeface="+mn-ea"/>
                <a:cs typeface="+mn-cs"/>
              </a:rPr>
              <a:t>Decorative concrete flooring created using a sandblast</a:t>
            </a:r>
          </a:p>
          <a:p>
            <a:r>
              <a:rPr lang="en-US" sz="1200" kern="1200" baseline="0" dirty="0" smtClean="0">
                <a:solidFill>
                  <a:schemeClr val="tx1"/>
                </a:solidFill>
                <a:latin typeface="+mn-lt"/>
                <a:ea typeface="+mn-ea"/>
                <a:cs typeface="+mn-cs"/>
              </a:rPr>
              <a:t>stencil technique eliminates the need for carpeting or other flooring materials that can impair indoor air quality.</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Concrete can provide excellent acoustical control. </a:t>
            </a:r>
            <a:r>
              <a:rPr lang="en-US" baseline="0" dirty="0" smtClean="0"/>
              <a:t>The STC value is roughly the number of decibels that sound is reduced going through the wall. </a:t>
            </a:r>
            <a:r>
              <a:rPr lang="en-US" dirty="0" smtClean="0"/>
              <a:t>As cast, unfinished concrete has an STC ranging from 44 to 58.  If</a:t>
            </a:r>
            <a:r>
              <a:rPr lang="en-US" baseline="0" dirty="0" smtClean="0"/>
              <a:t> the wall is then dressed with furring, insulation, and wallboard, the value jumps to as high as 63. In addition to building acoustics, concrete is used as highway sound barriers and m</a:t>
            </a:r>
            <a:r>
              <a:rPr lang="en-US" sz="1200" kern="1200" baseline="0" dirty="0" smtClean="0">
                <a:solidFill>
                  <a:schemeClr val="tx1"/>
                </a:solidFill>
                <a:latin typeface="+mn-lt"/>
                <a:ea typeface="+mn-ea"/>
                <a:cs typeface="+mn-cs"/>
              </a:rPr>
              <a:t>any methods have been developed to produce quiet concrete pavements. </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Pervious concrete allows for infiltration of water, reducing runoff from the site. The image on the right shows a side view of water percolating</a:t>
            </a:r>
          </a:p>
          <a:p>
            <a:r>
              <a:rPr lang="en-US" sz="1200" kern="1200" baseline="0" dirty="0" smtClean="0">
                <a:solidFill>
                  <a:schemeClr val="tx1"/>
                </a:solidFill>
                <a:latin typeface="+mn-lt"/>
                <a:ea typeface="+mn-ea"/>
                <a:cs typeface="+mn-cs"/>
              </a:rPr>
              <a:t>through pervious concrete.</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alternative to pervious</a:t>
            </a:r>
            <a:r>
              <a:rPr lang="en-US" baseline="0" dirty="0" smtClean="0"/>
              <a:t> concrete is a permeable grid paver system.  Interlocking concrete pavers allow water to infiltrate between the units.</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Green roofs can be made to support small plants and shrubs or built to support much larger vegetation.  The image shows Chicago’s Millennium Park, which is an extensive green roof covering a commuter rail station and two parking garages.  </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Concrete cisterns collect rainfall and store it for later use</a:t>
            </a:r>
            <a:r>
              <a:rPr lang="en-US" baseline="0" dirty="0" smtClean="0"/>
              <a:t> in non-potable applications such as toilet flushing and irrigation.  Treatment systems can purify the rainwater suitable for drinking, bathing, and other potable uses.</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Cement-based solidification/stabilization treatment is well suited for remediation of brownfields and has been successfully implemented in a number of </a:t>
            </a:r>
            <a:r>
              <a:rPr lang="en-US" baseline="0" dirty="0" err="1" smtClean="0"/>
              <a:t>brownfield</a:t>
            </a:r>
            <a:r>
              <a:rPr lang="en-US" baseline="0" dirty="0" smtClean="0"/>
              <a:t> sites.  </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chapter</a:t>
            </a:r>
            <a:r>
              <a:rPr lang="en-US" baseline="0" dirty="0" smtClean="0"/>
              <a:t> will provide an introduction to sustainable development and concrete’s role in sustainability.</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Many concrete materials can be recycled after initial use.</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Concrete from demolished structures can be recycled and is commonly reused as fill or road base. Paving trains can recycle existing concrete pavement. The crushed concrete can be used as aggregate in new concrete or as base material.</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Many concrete structures already incorporate one or more forms of pre-consumer recycled materials in the form of industrial by-products. Also, many cement plants utilize industrial wastes and discarded tires as alternative fuels for the kiln.</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Most of the components of concrete are manufactured within 500 km or 300 miles of a concrete plant.  Most ready mixed concrete plants will be within 150 km or 100 miles of the project site.  These short distances minimize fuel requirements and associated energy and emissions from transporting and handling.  </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During the life of a concrete structure,</a:t>
            </a:r>
            <a:r>
              <a:rPr lang="en-US" baseline="0" dirty="0" smtClean="0"/>
              <a:t> the concrete absorbs carbon dioxide in a process called carbonation.  This may be viewed as a loop in the carbon cycle as it reabsorbs much of the carbon dioxide that was released during the calcination of limestone in the cement manufacturing process.  </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key benefit of concrete is the ability to modify the concrete constituents and proportions to best meet the sustainability goals of a particular application.</a:t>
            </a:r>
            <a:r>
              <a:rPr lang="en-US" baseline="0" dirty="0" smtClean="0"/>
              <a:t> Two examples are cement and aggregate. Both of these ingredients can utilize recycled materials.</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Life-cycle analysis is a tool used to select building materials and influence design choices. A life-cycle</a:t>
            </a:r>
            <a:r>
              <a:rPr lang="en-US" baseline="0" dirty="0" smtClean="0"/>
              <a:t> cost analysis is the practice of accounting for all expenditures incurred over the service life of a particular structure. </a:t>
            </a:r>
            <a:endParaRPr lang="en-US" dirty="0" smtClean="0"/>
          </a:p>
          <a:p>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life-cycle assessment, or LCA, is an environmental assessment of the life-cycle of a product or process.  A life cycle inventory, or LCI, is the</a:t>
            </a:r>
            <a:r>
              <a:rPr lang="en-US" baseline="0" dirty="0" smtClean="0"/>
              <a:t> first portion of an LCA. It includes all of the materials and energy inputs as well as any emissions to air, water and land from the various stages shown in this graphic.</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 LCA provides a consistent methodology</a:t>
            </a:r>
            <a:r>
              <a:rPr lang="en-US" baseline="0" dirty="0" smtClean="0"/>
              <a:t> applied across all products and at all stages of their production, transport, use, and recycling at end of life or disposal. This table demonstrates the life cycle phases and components for concrete pavements.</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table demonstrates the life cycle phases and components for concrete buildings</a:t>
            </a:r>
            <a:r>
              <a:rPr lang="en-US" baseline="0" smtClean="0"/>
              <a:t>. </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the pioneering report of the World Commission on Environment and Development, Our Common Future, sustainable development is defined as “meeting the needs of the present generation without compromising the ability of future generations to meet their needs.”  Embedded in the concept of sustainability is a balance of social, economic, and environmental principles.  </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the Massachusetts Institute of Technology Concrete Sustainability Hub, a team of professors, researchers, and students are using LCA to evaluate and</a:t>
            </a:r>
            <a:r>
              <a:rPr lang="en-US" baseline="0" dirty="0" smtClean="0"/>
              <a:t> improve the environmental performance of buildings and pavements. Preliminary analyses from MIT indicate that the operation components of the infrastructure---primarily heating and cooling systems for buildings and rolling resistance for pavements---hold the most potential for large-scale improvement. </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summary, this chapter provided</a:t>
            </a:r>
            <a:r>
              <a:rPr lang="en-US" baseline="0" dirty="0" smtClean="0"/>
              <a:t> a brief introduction to the principles of sustainability and sustainable development and briefly touched upon the sustainable development rating systems that are used today.  It covered in brief detail a variety of ways in which concrete passively and actively is involved in sustainable development and then closed out with a discussion of life-cycle analysis.</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31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leading nationally recognized sustainability programs focus primarily on</a:t>
            </a:r>
            <a:r>
              <a:rPr lang="en-US" baseline="0" dirty="0" smtClean="0"/>
              <a:t> energy conservation and atmosphere, water management and resources, site selection and development, indoor environmental quality, and material quality and resources.  Another factor that increasingly coming into play is functional resilience, or the ability of a structure to serve the original purpose and be adapted for future use.</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 organizations</a:t>
            </a:r>
            <a:r>
              <a:rPr lang="en-US" baseline="0" dirty="0" smtClean="0"/>
              <a:t> have developed ratings systems that attempt to quantify improvements in green performance. For example, concrete use can contribute to credit in fifteen categories in the United States Green Building Council’s Leadership in Energy and Environmental Design for New Construction and Major Renovations 2009 (LEED 2009) .</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principles of sustainable development are easily incorporated in the design and proportioning of concrete mixtures and exhibited readily through</a:t>
            </a:r>
            <a:r>
              <a:rPr lang="en-US" baseline="0" dirty="0" smtClean="0"/>
              <a:t> applications in service.  </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Durability is</a:t>
            </a:r>
            <a:r>
              <a:rPr lang="en-US" baseline="0" dirty="0" smtClean="0"/>
              <a:t> one of the most important contributions to sustainable development. This translates directly to longevity of the structure. A structure that satisfies the needs of several generations is considered sustainable development.  </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Properly designed reinforced concrete is</a:t>
            </a:r>
            <a:r>
              <a:rPr lang="en-US" baseline="0" dirty="0" smtClean="0"/>
              <a:t> resistant to storms, floods, fire, and earthquakes.  These structures can also provide blast protection for occupants.  The concrete home shown still standing survived a tornado in Wisconsin.</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Concrete can enhance overall energy performance in several applications including thermal mass, fuel consumption, heat-island reduction, and lighting efficiency. Insulating concrete forms (shown) provide thermal mass and high levels of insulation, key components for net-zero energy use</a:t>
            </a:r>
          </a:p>
          <a:p>
            <a:r>
              <a:rPr lang="en-US" sz="1200" kern="1200" baseline="0" dirty="0" smtClean="0">
                <a:solidFill>
                  <a:schemeClr val="tx1"/>
                </a:solidFill>
                <a:latin typeface="+mn-lt"/>
                <a:ea typeface="+mn-ea"/>
                <a:cs typeface="+mn-cs"/>
              </a:rPr>
              <a:t>buildings.</a:t>
            </a:r>
            <a:endParaRPr lang="en-US" dirty="0"/>
          </a:p>
        </p:txBody>
      </p:sp>
      <p:sp>
        <p:nvSpPr>
          <p:cNvPr id="4" name="Slide Number Placeholder 3"/>
          <p:cNvSpPr>
            <a:spLocks noGrp="1"/>
          </p:cNvSpPr>
          <p:nvPr>
            <p:ph type="sldNum" sz="quarter" idx="10"/>
          </p:nvPr>
        </p:nvSpPr>
        <p:spPr/>
        <p:txBody>
          <a:bodyPr/>
          <a:lstStyle/>
          <a:p>
            <a:fld id="{4B707224-FD28-4203-B44C-D8ACD16251E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1026" name="Picture 2" descr="C:\Users\nmohler\AppData\Local\Microsoft\Windows\Temporary Internet Files\Content.Outlook\Q2JXH33I\EB001-15 Cover 300dpi.jpg"/>
          <p:cNvPicPr>
            <a:picLocks noChangeAspect="1" noChangeArrowheads="1"/>
          </p:cNvPicPr>
          <p:nvPr/>
        </p:nvPicPr>
        <p:blipFill>
          <a:blip r:embed="rId2" cstate="print"/>
          <a:srcRect/>
          <a:stretch>
            <a:fillRect/>
          </a:stretch>
        </p:blipFill>
        <p:spPr bwMode="auto">
          <a:xfrm>
            <a:off x="1943793" y="0"/>
            <a:ext cx="5295207" cy="6858000"/>
          </a:xfrm>
          <a:prstGeom prst="rect">
            <a:avLst/>
          </a:prstGeom>
          <a:noFill/>
        </p:spPr>
      </p:pic>
      <p:sp>
        <p:nvSpPr>
          <p:cNvPr id="5" name="Rectangle 3"/>
          <p:cNvSpPr>
            <a:spLocks noChangeArrowheads="1"/>
          </p:cNvSpPr>
          <p:nvPr/>
        </p:nvSpPr>
        <p:spPr bwMode="auto">
          <a:xfrm>
            <a:off x="0" y="0"/>
            <a:ext cx="9144000" cy="825500"/>
          </a:xfrm>
          <a:prstGeom prst="rect">
            <a:avLst/>
          </a:prstGeom>
          <a:solidFill>
            <a:schemeClr val="tx2">
              <a:alpha val="32001"/>
            </a:schemeClr>
          </a:solidFill>
          <a:ln w="9525">
            <a:noFill/>
            <a:miter lim="800000"/>
            <a:headEnd/>
            <a:tailEnd/>
          </a:ln>
        </p:spPr>
        <p:txBody>
          <a:bodyPr wrap="none" anchor="ctr"/>
          <a:lstStyle/>
          <a:p>
            <a:pPr>
              <a:defRPr/>
            </a:pPr>
            <a:endParaRPr lang="en-US"/>
          </a:p>
        </p:txBody>
      </p:sp>
      <p:sp>
        <p:nvSpPr>
          <p:cNvPr id="6" name="Rectangle 4"/>
          <p:cNvSpPr>
            <a:spLocks noChangeArrowheads="1"/>
          </p:cNvSpPr>
          <p:nvPr/>
        </p:nvSpPr>
        <p:spPr bwMode="auto">
          <a:xfrm>
            <a:off x="0" y="0"/>
            <a:ext cx="9144000" cy="619125"/>
          </a:xfrm>
          <a:prstGeom prst="rect">
            <a:avLst/>
          </a:prstGeom>
          <a:solidFill>
            <a:schemeClr val="tx2">
              <a:alpha val="85001"/>
            </a:schemeClr>
          </a:solidFill>
          <a:ln w="9525">
            <a:noFill/>
            <a:miter lim="800000"/>
            <a:headEnd/>
            <a:tailEnd/>
          </a:ln>
        </p:spPr>
        <p:txBody>
          <a:bodyPr wrap="none" anchor="ctr"/>
          <a:lstStyle/>
          <a:p>
            <a:pPr>
              <a:defRPr/>
            </a:pPr>
            <a:endParaRPr lang="en-US"/>
          </a:p>
        </p:txBody>
      </p:sp>
      <p:pic>
        <p:nvPicPr>
          <p:cNvPr id="7" name="Picture 8" descr="CNCRT_PCA_HOR_REV-copy"/>
          <p:cNvPicPr>
            <a:picLocks noChangeAspect="1" noChangeArrowheads="1"/>
          </p:cNvPicPr>
          <p:nvPr/>
        </p:nvPicPr>
        <p:blipFill>
          <a:blip r:embed="rId3" cstate="print"/>
          <a:srcRect/>
          <a:stretch>
            <a:fillRect/>
          </a:stretch>
        </p:blipFill>
        <p:spPr bwMode="auto">
          <a:xfrm>
            <a:off x="169863" y="50800"/>
            <a:ext cx="3138487" cy="519113"/>
          </a:xfrm>
          <a:prstGeom prst="rect">
            <a:avLst/>
          </a:prstGeom>
          <a:noFill/>
          <a:ln w="9525">
            <a:noFill/>
            <a:miter lim="800000"/>
            <a:headEnd/>
            <a:tailEnd/>
          </a:ln>
        </p:spPr>
      </p:pic>
      <p:pic>
        <p:nvPicPr>
          <p:cNvPr id="8" name="Picture 12" descr="CNCRT_PCA_HOR_REV-copy"/>
          <p:cNvPicPr>
            <a:picLocks noChangeAspect="1" noChangeArrowheads="1"/>
          </p:cNvPicPr>
          <p:nvPr/>
        </p:nvPicPr>
        <p:blipFill>
          <a:blip r:embed="rId3" cstate="print"/>
          <a:srcRect/>
          <a:stretch>
            <a:fillRect/>
          </a:stretch>
        </p:blipFill>
        <p:spPr bwMode="auto">
          <a:xfrm>
            <a:off x="169863" y="50800"/>
            <a:ext cx="3138487" cy="519113"/>
          </a:xfrm>
          <a:prstGeom prst="rect">
            <a:avLst/>
          </a:prstGeom>
          <a:noFill/>
          <a:ln w="9525">
            <a:noFill/>
            <a:miter lim="800000"/>
            <a:headEnd/>
            <a:tailEnd/>
          </a:ln>
        </p:spPr>
      </p:pic>
      <p:sp>
        <p:nvSpPr>
          <p:cNvPr id="35845" name="Rectangle 5"/>
          <p:cNvSpPr>
            <a:spLocks noGrp="1" noChangeArrowheads="1"/>
          </p:cNvSpPr>
          <p:nvPr>
            <p:ph type="ctrTitle"/>
          </p:nvPr>
        </p:nvSpPr>
        <p:spPr>
          <a:xfrm>
            <a:off x="0" y="4388803"/>
            <a:ext cx="9144000" cy="1143000"/>
          </a:xfrm>
          <a:solidFill>
            <a:schemeClr val="tx1">
              <a:alpha val="72000"/>
            </a:schemeClr>
          </a:solidFill>
        </p:spPr>
        <p:txBody>
          <a:bodyPr/>
          <a:lstStyle>
            <a:lvl1pPr algn="r">
              <a:lnSpc>
                <a:spcPct val="75000"/>
              </a:lnSpc>
              <a:defRPr>
                <a:solidFill>
                  <a:schemeClr val="bg1"/>
                </a:solidFill>
                <a:latin typeface="Franklin Gothic Demi" pitchFamily="34" charset="0"/>
              </a:defRPr>
            </a:lvl1pPr>
          </a:lstStyle>
          <a:p>
            <a:r>
              <a:rPr lang="en-US" smtClean="0"/>
              <a:t>Click to edit Master title style</a:t>
            </a:r>
            <a:endParaRPr lang="en-US" dirty="0"/>
          </a:p>
        </p:txBody>
      </p:sp>
      <p:sp>
        <p:nvSpPr>
          <p:cNvPr id="35846" name="Rectangle 6"/>
          <p:cNvSpPr>
            <a:spLocks noGrp="1" noChangeArrowheads="1"/>
          </p:cNvSpPr>
          <p:nvPr>
            <p:ph type="subTitle" idx="1"/>
          </p:nvPr>
        </p:nvSpPr>
        <p:spPr>
          <a:xfrm>
            <a:off x="0" y="5514340"/>
            <a:ext cx="9144000" cy="685800"/>
          </a:xfrm>
          <a:solidFill>
            <a:schemeClr val="tx1">
              <a:alpha val="50000"/>
            </a:schemeClr>
          </a:solidFill>
        </p:spPr>
        <p:txBody>
          <a:bodyPr anchor="ctr"/>
          <a:lstStyle>
            <a:lvl1pPr marL="0" indent="0" algn="r">
              <a:lnSpc>
                <a:spcPct val="80000"/>
              </a:lnSpc>
              <a:buFont typeface="Wingdings" pitchFamily="2" charset="2"/>
              <a:buNone/>
              <a:defRPr sz="2400" i="1">
                <a:solidFill>
                  <a:schemeClr val="bg1"/>
                </a:solidFill>
              </a:defRPr>
            </a:lvl1pPr>
          </a:lstStyle>
          <a:p>
            <a:r>
              <a:rPr lang="en-US" smtClean="0"/>
              <a:t>Click to edit Master subtitle style</a:t>
            </a:r>
            <a:endParaRPr lang="en-US"/>
          </a:p>
        </p:txBody>
      </p:sp>
      <p:sp>
        <p:nvSpPr>
          <p:cNvPr id="9" name="Rectangle 7"/>
          <p:cNvSpPr>
            <a:spLocks noGrp="1" noChangeArrowheads="1"/>
          </p:cNvSpPr>
          <p:nvPr>
            <p:ph type="ftr" sz="quarter" idx="10"/>
          </p:nvPr>
        </p:nvSpPr>
        <p:spPr>
          <a:xfrm>
            <a:off x="3444875" y="88900"/>
            <a:ext cx="5699125" cy="457200"/>
          </a:xfrm>
        </p:spPr>
        <p:txBody>
          <a:bodyPr/>
          <a:lstStyle>
            <a:lvl1pPr>
              <a:defRPr/>
            </a:lvl1pPr>
          </a:lstStyle>
          <a:p>
            <a:endParaRPr lang="en-US"/>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6813" y="619125"/>
            <a:ext cx="1944687" cy="5314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09575" y="619125"/>
            <a:ext cx="5684838" cy="5314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19100" y="619125"/>
            <a:ext cx="7772400" cy="10668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09575" y="1514475"/>
            <a:ext cx="3810000" cy="4419600"/>
          </a:xfrm>
        </p:spPr>
        <p:txBody>
          <a:bodyPr/>
          <a:lstStyle/>
          <a:p>
            <a:pPr lvl="0"/>
            <a:r>
              <a:rPr lang="en-US" noProof="0" smtClean="0"/>
              <a:t>Click icon to add chart</a:t>
            </a:r>
          </a:p>
        </p:txBody>
      </p:sp>
      <p:sp>
        <p:nvSpPr>
          <p:cNvPr id="4" name="Text Placeholder 3"/>
          <p:cNvSpPr>
            <a:spLocks noGrp="1"/>
          </p:cNvSpPr>
          <p:nvPr>
            <p:ph type="body" sz="half" idx="2"/>
          </p:nvPr>
        </p:nvSpPr>
        <p:spPr>
          <a:xfrm>
            <a:off x="4371975" y="1514475"/>
            <a:ext cx="38100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381000"/>
            <a:ext cx="6477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00400" y="1981200"/>
            <a:ext cx="2552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05500" y="1981200"/>
            <a:ext cx="2552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304800" y="6248400"/>
            <a:ext cx="1905000" cy="457200"/>
          </a:xfrm>
          <a:prstGeom prst="rect">
            <a:avLst/>
          </a:prstGeom>
        </p:spPr>
        <p:txBody>
          <a:bodyPr/>
          <a:lstStyle>
            <a:lvl1pPr>
              <a:defRPr/>
            </a:lvl1pPr>
          </a:lstStyle>
          <a:p>
            <a:fld id="{9E9A86AF-0D18-404E-BD33-BFCA655A206C}" type="datetimeFigureOut">
              <a:rPr lang="en-US" smtClean="0"/>
              <a:pPr/>
              <a:t>1/9/2012</a:t>
            </a:fld>
            <a:endParaRPr lang="en-US"/>
          </a:p>
        </p:txBody>
      </p:sp>
      <p:sp>
        <p:nvSpPr>
          <p:cNvPr id="6" name="Rectangle 5"/>
          <p:cNvSpPr>
            <a:spLocks noGrp="1" noChangeArrowheads="1"/>
          </p:cNvSpPr>
          <p:nvPr>
            <p:ph type="ftr" sz="quarter" idx="11"/>
          </p:nvPr>
        </p:nvSpPr>
        <p:spPr/>
        <p:txBody>
          <a:bodyPr/>
          <a:lstStyle>
            <a:lvl1pPr>
              <a:defRPr/>
            </a:lvl1pPr>
          </a:lstStyle>
          <a:p>
            <a:endParaRPr lang="en-US"/>
          </a:p>
        </p:txBody>
      </p:sp>
      <p:sp>
        <p:nvSpPr>
          <p:cNvPr id="7" name="Slide Number Placeholder 6"/>
          <p:cNvSpPr>
            <a:spLocks noGrp="1" noChangeArrowheads="1"/>
          </p:cNvSpPr>
          <p:nvPr>
            <p:ph type="sldNum" sz="quarter" idx="12"/>
          </p:nvPr>
        </p:nvSpPr>
        <p:spPr>
          <a:xfrm>
            <a:off x="7010400" y="6248400"/>
            <a:ext cx="1905000" cy="457200"/>
          </a:xfrm>
          <a:prstGeom prst="rect">
            <a:avLst/>
          </a:prstGeom>
        </p:spPr>
        <p:txBody>
          <a:bodyPr/>
          <a:lstStyle>
            <a:lvl1pPr>
              <a:defRPr/>
            </a:lvl1pPr>
          </a:lstStyle>
          <a:p>
            <a:fld id="{ED8A96AC-85E3-4FB1-947A-C1B2C028399A}" type="slidenum">
              <a:rPr lang="en-US" smtClean="0"/>
              <a:pPr/>
              <a:t>‹#›</a:t>
            </a:fld>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09575" y="1514475"/>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71975" y="1514475"/>
            <a:ext cx="3810000" cy="441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ftr" sz="quarter" idx="10"/>
          </p:nvPr>
        </p:nvSpPr>
        <p:spPr>
          <a:ln/>
        </p:spPr>
        <p:txBody>
          <a:bodyPr/>
          <a:lstStyle>
            <a:lvl1pPr>
              <a:defRPr/>
            </a:lvl1pPr>
          </a:lstStyle>
          <a:p>
            <a:endParaRPr 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10" descr="85%background50.jpg"/>
          <p:cNvPicPr>
            <a:picLocks noChangeAspect="1"/>
          </p:cNvPicPr>
          <p:nvPr/>
        </p:nvPicPr>
        <p:blipFill>
          <a:blip r:embed="rId15" cstate="print"/>
          <a:srcRect/>
          <a:stretch>
            <a:fillRect/>
          </a:stretch>
        </p:blipFill>
        <p:spPr bwMode="auto">
          <a:xfrm>
            <a:off x="0" y="4763"/>
            <a:ext cx="9144000" cy="6848475"/>
          </a:xfrm>
          <a:prstGeom prst="rect">
            <a:avLst/>
          </a:prstGeom>
          <a:noFill/>
          <a:ln w="9525">
            <a:noFill/>
            <a:miter lim="800000"/>
            <a:headEnd/>
            <a:tailEnd/>
          </a:ln>
        </p:spPr>
      </p:pic>
      <p:sp>
        <p:nvSpPr>
          <p:cNvPr id="9219" name="Rectangle 3"/>
          <p:cNvSpPr>
            <a:spLocks noGrp="1" noChangeArrowheads="1"/>
          </p:cNvSpPr>
          <p:nvPr>
            <p:ph type="title"/>
          </p:nvPr>
        </p:nvSpPr>
        <p:spPr bwMode="auto">
          <a:xfrm>
            <a:off x="419100" y="619125"/>
            <a:ext cx="77724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20" name="Rectangle 4"/>
          <p:cNvSpPr>
            <a:spLocks noGrp="1" noChangeArrowheads="1"/>
          </p:cNvSpPr>
          <p:nvPr>
            <p:ph type="body" idx="1"/>
          </p:nvPr>
        </p:nvSpPr>
        <p:spPr bwMode="auto">
          <a:xfrm>
            <a:off x="409575" y="1514475"/>
            <a:ext cx="77724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 lskdjflskdjflskdjflskdjflksfl</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1" name="Rectangle 5"/>
          <p:cNvSpPr>
            <a:spLocks noChangeArrowheads="1"/>
          </p:cNvSpPr>
          <p:nvPr/>
        </p:nvSpPr>
        <p:spPr bwMode="auto">
          <a:xfrm>
            <a:off x="0" y="0"/>
            <a:ext cx="9144000" cy="825500"/>
          </a:xfrm>
          <a:prstGeom prst="rect">
            <a:avLst/>
          </a:prstGeom>
          <a:solidFill>
            <a:schemeClr val="tx2">
              <a:alpha val="32001"/>
            </a:schemeClr>
          </a:solidFill>
          <a:ln w="9525">
            <a:noFill/>
            <a:miter lim="800000"/>
            <a:headEnd/>
            <a:tailEnd/>
          </a:ln>
        </p:spPr>
        <p:txBody>
          <a:bodyPr wrap="none" anchor="ctr"/>
          <a:lstStyle/>
          <a:p>
            <a:pPr>
              <a:defRPr/>
            </a:pPr>
            <a:endParaRPr lang="en-US"/>
          </a:p>
        </p:txBody>
      </p:sp>
      <p:sp>
        <p:nvSpPr>
          <p:cNvPr id="34822" name="Rectangle 6"/>
          <p:cNvSpPr>
            <a:spLocks noChangeArrowheads="1"/>
          </p:cNvSpPr>
          <p:nvPr/>
        </p:nvSpPr>
        <p:spPr bwMode="auto">
          <a:xfrm>
            <a:off x="0" y="0"/>
            <a:ext cx="9144000" cy="619125"/>
          </a:xfrm>
          <a:prstGeom prst="rect">
            <a:avLst/>
          </a:prstGeom>
          <a:solidFill>
            <a:schemeClr val="tx2">
              <a:alpha val="70000"/>
            </a:schemeClr>
          </a:solidFill>
          <a:ln w="9525">
            <a:noFill/>
            <a:miter lim="800000"/>
            <a:headEnd/>
            <a:tailEnd/>
          </a:ln>
        </p:spPr>
        <p:txBody>
          <a:bodyPr wrap="none" anchor="ctr"/>
          <a:lstStyle/>
          <a:p>
            <a:pPr>
              <a:defRPr/>
            </a:pPr>
            <a:endParaRPr lang="en-US"/>
          </a:p>
        </p:txBody>
      </p:sp>
      <p:sp>
        <p:nvSpPr>
          <p:cNvPr id="34823" name="Rectangle 7"/>
          <p:cNvSpPr>
            <a:spLocks noGrp="1" noChangeArrowheads="1"/>
          </p:cNvSpPr>
          <p:nvPr>
            <p:ph type="ftr" sz="quarter" idx="3"/>
          </p:nvPr>
        </p:nvSpPr>
        <p:spPr bwMode="auto">
          <a:xfrm>
            <a:off x="2171700" y="152400"/>
            <a:ext cx="69469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a:solidFill>
                  <a:srgbClr val="11A60A"/>
                </a:solidFill>
                <a:latin typeface="+mn-lt"/>
              </a:defRPr>
            </a:lvl1pPr>
          </a:lstStyle>
          <a:p>
            <a:endParaRPr lang="en-US"/>
          </a:p>
        </p:txBody>
      </p:sp>
      <p:pic>
        <p:nvPicPr>
          <p:cNvPr id="9224" name="Picture 8" descr="BSC_REV-[Converted]"/>
          <p:cNvPicPr>
            <a:picLocks noChangeAspect="1" noChangeArrowheads="1"/>
          </p:cNvPicPr>
          <p:nvPr/>
        </p:nvPicPr>
        <p:blipFill>
          <a:blip r:embed="rId16" cstate="print"/>
          <a:srcRect l="4204" t="4723" r="3784" b="8501"/>
          <a:stretch>
            <a:fillRect/>
          </a:stretch>
        </p:blipFill>
        <p:spPr bwMode="auto">
          <a:xfrm>
            <a:off x="152400" y="12700"/>
            <a:ext cx="1370013" cy="574675"/>
          </a:xfrm>
          <a:prstGeom prst="rect">
            <a:avLst/>
          </a:prstGeom>
          <a:noFill/>
          <a:ln w="9525">
            <a:noFill/>
            <a:miter lim="800000"/>
            <a:headEnd/>
            <a:tailEnd/>
          </a:ln>
        </p:spPr>
      </p:pic>
      <p:pic>
        <p:nvPicPr>
          <p:cNvPr id="9225" name="Picture 12" descr="BSC_REV-[Converted]"/>
          <p:cNvPicPr>
            <a:picLocks noChangeAspect="1" noChangeArrowheads="1"/>
          </p:cNvPicPr>
          <p:nvPr/>
        </p:nvPicPr>
        <p:blipFill>
          <a:blip r:embed="rId16" cstate="print"/>
          <a:srcRect l="4204" t="4723" r="3784" b="8501"/>
          <a:stretch>
            <a:fillRect/>
          </a:stretch>
        </p:blipFill>
        <p:spPr bwMode="auto">
          <a:xfrm>
            <a:off x="152400" y="12700"/>
            <a:ext cx="1370013" cy="574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med"/>
  <p:timing>
    <p:tnLst>
      <p:par>
        <p:cTn id="1" dur="indefinite" restart="never" nodeType="tmRoot"/>
      </p:par>
    </p:tnLst>
  </p:timing>
  <p:txStyles>
    <p:titleStyle>
      <a:lvl1pPr algn="l" rtl="0" eaLnBrk="1" fontAlgn="base" hangingPunct="1">
        <a:spcBef>
          <a:spcPct val="0"/>
        </a:spcBef>
        <a:spcAft>
          <a:spcPct val="0"/>
        </a:spcAft>
        <a:defRPr sz="4400">
          <a:solidFill>
            <a:schemeClr val="tx2"/>
          </a:solidFill>
          <a:latin typeface="+mj-lt"/>
          <a:ea typeface="+mj-ea"/>
          <a:cs typeface="ＭＳ Ｐゴシック"/>
        </a:defRPr>
      </a:lvl1pPr>
      <a:lvl2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2pPr>
      <a:lvl3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3pPr>
      <a:lvl4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4pPr>
      <a:lvl5pPr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cs typeface="ＭＳ Ｐゴシック"/>
        </a:defRPr>
      </a:lvl5pPr>
      <a:lvl6pPr marL="4572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6pPr>
      <a:lvl7pPr marL="9144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7pPr>
      <a:lvl8pPr marL="13716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8pPr>
      <a:lvl9pPr marL="1828800" algn="l" rtl="0" eaLnBrk="1" fontAlgn="base" hangingPunct="1">
        <a:spcBef>
          <a:spcPct val="0"/>
        </a:spcBef>
        <a:spcAft>
          <a:spcPct val="0"/>
        </a:spcAft>
        <a:defRPr sz="4400">
          <a:solidFill>
            <a:schemeClr val="tx2"/>
          </a:solidFill>
          <a:latin typeface="Franklin Gothic Demi Cond" pitchFamily="34" charset="0"/>
          <a:ea typeface="ＭＳ Ｐゴシック" pitchFamily="1" charset="-128"/>
        </a:defRPr>
      </a:lvl9pPr>
    </p:titleStyle>
    <p:bodyStyle>
      <a:lvl1pPr marL="342900" indent="-342900" algn="l" rtl="0" eaLnBrk="1" fontAlgn="base" hangingPunct="1">
        <a:spcBef>
          <a:spcPct val="50000"/>
        </a:spcBef>
        <a:spcAft>
          <a:spcPct val="0"/>
        </a:spcAft>
        <a:buClr>
          <a:srgbClr val="1D09A6"/>
        </a:buClr>
        <a:buFont typeface="Wingdings" pitchFamily="2" charset="2"/>
        <a:buChar char="n"/>
        <a:defRPr sz="2800">
          <a:solidFill>
            <a:schemeClr val="tx2"/>
          </a:solidFill>
          <a:latin typeface="+mn-lt"/>
          <a:ea typeface="+mn-ea"/>
          <a:cs typeface="ＭＳ Ｐゴシック"/>
        </a:defRPr>
      </a:lvl1pPr>
      <a:lvl2pPr marL="742950" indent="-285750" algn="l" rtl="0" eaLnBrk="1" fontAlgn="base" hangingPunct="1">
        <a:spcBef>
          <a:spcPct val="50000"/>
        </a:spcBef>
        <a:spcAft>
          <a:spcPct val="0"/>
        </a:spcAft>
        <a:buClr>
          <a:srgbClr val="1D09A6"/>
        </a:buClr>
        <a:buSzPct val="75000"/>
        <a:buFont typeface="Wingdings" pitchFamily="2" charset="2"/>
        <a:buChar char="n"/>
        <a:defRPr sz="2800">
          <a:solidFill>
            <a:schemeClr val="tx2"/>
          </a:solidFill>
          <a:latin typeface="+mn-lt"/>
          <a:ea typeface="+mn-ea"/>
          <a:cs typeface="ＭＳ Ｐゴシック"/>
        </a:defRPr>
      </a:lvl2pPr>
      <a:lvl3pPr marL="1143000" indent="-228600" algn="l" rtl="0" eaLnBrk="1" fontAlgn="base" hangingPunct="1">
        <a:spcBef>
          <a:spcPct val="50000"/>
        </a:spcBef>
        <a:spcAft>
          <a:spcPct val="0"/>
        </a:spcAft>
        <a:buClr>
          <a:srgbClr val="1D09A6"/>
        </a:buClr>
        <a:buFont typeface="Wingdings" pitchFamily="2" charset="2"/>
        <a:buChar char="§"/>
        <a:defRPr sz="2400">
          <a:solidFill>
            <a:schemeClr val="tx2"/>
          </a:solidFill>
          <a:latin typeface="+mn-lt"/>
          <a:ea typeface="+mn-ea"/>
          <a:cs typeface="ＭＳ Ｐゴシック"/>
        </a:defRPr>
      </a:lvl3pPr>
      <a:lvl4pPr marL="16002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cs typeface="ＭＳ Ｐゴシック"/>
        </a:defRPr>
      </a:lvl4pPr>
      <a:lvl5pPr marL="20574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cs typeface="ＭＳ Ｐゴシック"/>
        </a:defRPr>
      </a:lvl5pPr>
      <a:lvl6pPr marL="25146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6pPr>
      <a:lvl7pPr marL="29718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7pPr>
      <a:lvl8pPr marL="34290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8pPr>
      <a:lvl9pPr marL="3886200" indent="-228600" algn="l" rtl="0" eaLnBrk="1" fontAlgn="base" hangingPunct="1">
        <a:spcBef>
          <a:spcPct val="50000"/>
        </a:spcBef>
        <a:spcAft>
          <a:spcPct val="0"/>
        </a:spcAft>
        <a:buClr>
          <a:srgbClr val="1D09A6"/>
        </a:buClr>
        <a:buFont typeface="Wingdings" pitchFamily="2" charset="2"/>
        <a:buChar char="§"/>
        <a:defRPr sz="2000">
          <a:solidFill>
            <a:schemeClr val="tx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t>Sustainability</a:t>
            </a:r>
            <a:endParaRPr lang="en-US" dirty="0"/>
          </a:p>
        </p:txBody>
      </p:sp>
      <p:sp>
        <p:nvSpPr>
          <p:cNvPr id="5" name="Subtitle 2"/>
          <p:cNvSpPr>
            <a:spLocks noGrp="1"/>
          </p:cNvSpPr>
          <p:nvPr>
            <p:ph type="subTitle" idx="1"/>
          </p:nvPr>
        </p:nvSpPr>
        <p:spPr>
          <a:xfrm>
            <a:off x="0" y="5514340"/>
            <a:ext cx="9144000" cy="685800"/>
          </a:xfrm>
        </p:spPr>
        <p:txBody>
          <a:bodyPr/>
          <a:lstStyle/>
          <a:p>
            <a:r>
              <a:rPr lang="en-US" dirty="0" smtClean="0"/>
              <a:t>Design and Control of Concrete Mixtures – Chapter 2</a:t>
            </a:r>
            <a:endParaRPr lang="en-US"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Thermal Mass</a:t>
            </a:r>
            <a:endParaRPr lang="en-US" dirty="0"/>
          </a:p>
        </p:txBody>
      </p:sp>
      <p:pic>
        <p:nvPicPr>
          <p:cNvPr id="5122" name="Picture 2"/>
          <p:cNvPicPr>
            <a:picLocks noGrp="1" noChangeAspect="1" noChangeArrowheads="1"/>
          </p:cNvPicPr>
          <p:nvPr>
            <p:ph idx="1"/>
          </p:nvPr>
        </p:nvPicPr>
        <p:blipFill>
          <a:blip r:embed="rId3" cstate="print"/>
          <a:stretch>
            <a:fillRect/>
          </a:stretch>
        </p:blipFill>
        <p:spPr bwMode="auto">
          <a:xfrm>
            <a:off x="1143000" y="1854247"/>
            <a:ext cx="7408325" cy="4394153"/>
          </a:xfrm>
          <a:prstGeom prst="rect">
            <a:avLst/>
          </a:prstGeom>
          <a:noFill/>
          <a:ln w="9525">
            <a:noFill/>
            <a:miter lim="800000"/>
            <a:headEnd/>
            <a:tailEnd/>
          </a:ln>
        </p:spPr>
      </p:pic>
      <p:sp>
        <p:nvSpPr>
          <p:cNvPr id="4" name="Rectangle 3"/>
          <p:cNvSpPr/>
          <p:nvPr/>
        </p:nvSpPr>
        <p:spPr>
          <a:xfrm>
            <a:off x="7010400" y="6324600"/>
            <a:ext cx="1344151" cy="369332"/>
          </a:xfrm>
          <a:prstGeom prst="rect">
            <a:avLst/>
          </a:prstGeom>
        </p:spPr>
        <p:txBody>
          <a:bodyPr wrap="none">
            <a:spAutoFit/>
          </a:bodyPr>
          <a:lstStyle/>
          <a:p>
            <a:r>
              <a:rPr lang="en-US" i="1" dirty="0" smtClean="0"/>
              <a:t>(CAC 2007).</a:t>
            </a:r>
            <a:endParaRPr lang="en-US" i="1" dirty="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Fuel Consumption</a:t>
            </a:r>
            <a:endParaRPr lang="en-US" dirty="0"/>
          </a:p>
        </p:txBody>
      </p:sp>
      <p:sp>
        <p:nvSpPr>
          <p:cNvPr id="3" name="Content Placeholder 2"/>
          <p:cNvSpPr>
            <a:spLocks noGrp="1"/>
          </p:cNvSpPr>
          <p:nvPr>
            <p:ph idx="1"/>
          </p:nvPr>
        </p:nvSpPr>
        <p:spPr>
          <a:xfrm>
            <a:off x="409575" y="1981200"/>
            <a:ext cx="7772400" cy="4419600"/>
          </a:xfrm>
        </p:spPr>
        <p:txBody>
          <a:bodyPr/>
          <a:lstStyle/>
          <a:p>
            <a:r>
              <a:rPr lang="en-US" dirty="0" smtClean="0"/>
              <a:t>1% to 11% improvement for heavy trucks</a:t>
            </a:r>
          </a:p>
          <a:p>
            <a:endParaRPr lang="en-US" dirty="0" smtClean="0"/>
          </a:p>
          <a:p>
            <a:r>
              <a:rPr lang="en-US" dirty="0" smtClean="0"/>
              <a:t>3% to 17% improvement for smaller vehicles</a:t>
            </a:r>
          </a:p>
          <a:p>
            <a:endParaRPr lang="en-US"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Heat-Island Reduction</a:t>
            </a:r>
            <a:endParaRPr lang="en-US" dirty="0"/>
          </a:p>
        </p:txBody>
      </p:sp>
      <p:pic>
        <p:nvPicPr>
          <p:cNvPr id="6146" name="Picture 2"/>
          <p:cNvPicPr>
            <a:picLocks noGrp="1" noChangeAspect="1" noChangeArrowheads="1"/>
          </p:cNvPicPr>
          <p:nvPr>
            <p:ph sz="half" idx="1"/>
          </p:nvPr>
        </p:nvPicPr>
        <p:blipFill>
          <a:blip r:embed="rId3" cstate="print"/>
          <a:stretch>
            <a:fillRect/>
          </a:stretch>
        </p:blipFill>
        <p:spPr bwMode="auto">
          <a:xfrm>
            <a:off x="1828800" y="1600199"/>
            <a:ext cx="5410200" cy="3592373"/>
          </a:xfrm>
          <a:prstGeom prst="rect">
            <a:avLst/>
          </a:prstGeom>
          <a:noFill/>
          <a:ln w="9525">
            <a:noFill/>
            <a:miter lim="800000"/>
            <a:headEnd/>
            <a:tailEnd/>
          </a:ln>
        </p:spPr>
      </p:pic>
      <p:pic>
        <p:nvPicPr>
          <p:cNvPr id="5" name="Picture 2"/>
          <p:cNvPicPr>
            <a:picLocks noGrp="1" noChangeAspect="1" noChangeArrowheads="1"/>
          </p:cNvPicPr>
          <p:nvPr>
            <p:ph sz="half" idx="2"/>
          </p:nvPr>
        </p:nvPicPr>
        <p:blipFill>
          <a:blip r:embed="rId4" cstate="print"/>
          <a:stretch>
            <a:fillRect/>
          </a:stretch>
        </p:blipFill>
        <p:spPr bwMode="auto">
          <a:xfrm>
            <a:off x="304800" y="5257800"/>
            <a:ext cx="8623426" cy="1143000"/>
          </a:xfrm>
          <a:prstGeom prst="rect">
            <a:avLst/>
          </a:prstGeom>
          <a:noFill/>
          <a:ln w="9525">
            <a:noFill/>
            <a:miter lim="800000"/>
            <a:headEnd/>
            <a:tailEnd/>
          </a:ln>
        </p:spPr>
      </p:pic>
      <p:sp>
        <p:nvSpPr>
          <p:cNvPr id="6" name="Rectangle 5"/>
          <p:cNvSpPr/>
          <p:nvPr/>
        </p:nvSpPr>
        <p:spPr>
          <a:xfrm>
            <a:off x="381000" y="6400800"/>
            <a:ext cx="8763000" cy="276999"/>
          </a:xfrm>
          <a:prstGeom prst="rect">
            <a:avLst/>
          </a:prstGeom>
        </p:spPr>
        <p:txBody>
          <a:bodyPr wrap="square">
            <a:spAutoFit/>
          </a:bodyPr>
          <a:lstStyle/>
          <a:p>
            <a:r>
              <a:rPr lang="en-US" sz="1200" dirty="0" smtClean="0"/>
              <a:t>(</a:t>
            </a:r>
            <a:r>
              <a:rPr lang="en-US" sz="1200" dirty="0" err="1" smtClean="0"/>
              <a:t>Berdahl</a:t>
            </a:r>
            <a:r>
              <a:rPr lang="en-US" sz="1200" dirty="0" smtClean="0"/>
              <a:t> and </a:t>
            </a:r>
            <a:r>
              <a:rPr lang="en-US" sz="1200" dirty="0" err="1" smtClean="0"/>
              <a:t>Bretz</a:t>
            </a:r>
            <a:r>
              <a:rPr lang="en-US" sz="1200" dirty="0" smtClean="0"/>
              <a:t> </a:t>
            </a:r>
            <a:r>
              <a:rPr lang="en-US" sz="1200" dirty="0" smtClean="0"/>
              <a:t>1994; </a:t>
            </a:r>
            <a:r>
              <a:rPr lang="en-US" sz="1200" dirty="0" err="1" smtClean="0"/>
              <a:t>Pomerantz</a:t>
            </a:r>
            <a:r>
              <a:rPr lang="en-US" sz="1200" dirty="0" smtClean="0"/>
              <a:t>, </a:t>
            </a:r>
            <a:r>
              <a:rPr lang="en-US" sz="1200" dirty="0" err="1" smtClean="0"/>
              <a:t>Pon</a:t>
            </a:r>
            <a:r>
              <a:rPr lang="en-US" sz="1200" dirty="0" smtClean="0"/>
              <a:t>, and </a:t>
            </a:r>
            <a:r>
              <a:rPr lang="en-US" sz="1200" dirty="0" err="1" smtClean="0"/>
              <a:t>Akbari</a:t>
            </a:r>
            <a:r>
              <a:rPr lang="en-US" sz="1200" dirty="0" smtClean="0"/>
              <a:t> 2000; Levinson and </a:t>
            </a:r>
            <a:r>
              <a:rPr lang="en-US" sz="1200" dirty="0" err="1" smtClean="0"/>
              <a:t>Akbari</a:t>
            </a:r>
            <a:r>
              <a:rPr lang="en-US" sz="1200" dirty="0" smtClean="0"/>
              <a:t> 2001; and </a:t>
            </a:r>
            <a:r>
              <a:rPr lang="en-US" sz="1200" dirty="0" err="1" smtClean="0"/>
              <a:t>Pomerantz</a:t>
            </a:r>
            <a:r>
              <a:rPr lang="en-US" sz="1200" dirty="0" smtClean="0"/>
              <a:t> and others 2002)</a:t>
            </a:r>
            <a:endParaRPr lang="en-US" sz="1200" dirty="0"/>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Indoor Air Quality</a:t>
            </a:r>
            <a:endParaRPr lang="en-US" dirty="0"/>
          </a:p>
        </p:txBody>
      </p:sp>
      <p:pic>
        <p:nvPicPr>
          <p:cNvPr id="8194" name="Picture 2"/>
          <p:cNvPicPr>
            <a:picLocks noGrp="1" noChangeAspect="1" noChangeArrowheads="1"/>
          </p:cNvPicPr>
          <p:nvPr>
            <p:ph idx="1"/>
          </p:nvPr>
        </p:nvPicPr>
        <p:blipFill>
          <a:blip r:embed="rId3" cstate="print"/>
          <a:stretch>
            <a:fillRect/>
          </a:stretch>
        </p:blipFill>
        <p:spPr bwMode="auto">
          <a:xfrm>
            <a:off x="1540215" y="1828801"/>
            <a:ext cx="6232185" cy="4286950"/>
          </a:xfrm>
          <a:prstGeom prst="rect">
            <a:avLst/>
          </a:prstGeom>
          <a:noFill/>
          <a:ln w="9525">
            <a:noFill/>
            <a:miter lim="800000"/>
            <a:headEnd/>
            <a:tailEnd/>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Acoustics</a:t>
            </a:r>
            <a:endParaRPr lang="en-US" dirty="0"/>
          </a:p>
        </p:txBody>
      </p:sp>
      <p:sp>
        <p:nvSpPr>
          <p:cNvPr id="3" name="Content Placeholder 2"/>
          <p:cNvSpPr>
            <a:spLocks noGrp="1"/>
          </p:cNvSpPr>
          <p:nvPr>
            <p:ph idx="1"/>
          </p:nvPr>
        </p:nvSpPr>
        <p:spPr/>
        <p:txBody>
          <a:bodyPr/>
          <a:lstStyle/>
          <a:p>
            <a:r>
              <a:rPr lang="en-US" dirty="0" smtClean="0"/>
              <a:t>STC of 44 to 58 plain</a:t>
            </a:r>
          </a:p>
          <a:p>
            <a:r>
              <a:rPr lang="en-US" dirty="0" smtClean="0"/>
              <a:t>STC up to 63 dressed</a:t>
            </a:r>
          </a:p>
          <a:p>
            <a:r>
              <a:rPr lang="en-US" dirty="0" smtClean="0"/>
              <a:t>Highway sound barriers</a:t>
            </a:r>
          </a:p>
          <a:p>
            <a:r>
              <a:rPr lang="en-US" dirty="0" smtClean="0"/>
              <a:t>Textured pavement</a:t>
            </a:r>
            <a:endParaRPr lang="en-US" dirty="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Stormwater Management</a:t>
            </a:r>
            <a:endParaRPr lang="en-US" dirty="0"/>
          </a:p>
        </p:txBody>
      </p:sp>
      <p:pic>
        <p:nvPicPr>
          <p:cNvPr id="9218" name="Picture 2"/>
          <p:cNvPicPr>
            <a:picLocks noGrp="1" noChangeAspect="1" noChangeArrowheads="1"/>
          </p:cNvPicPr>
          <p:nvPr>
            <p:ph sz="half" idx="1"/>
          </p:nvPr>
        </p:nvPicPr>
        <p:blipFill>
          <a:blip r:embed="rId3" cstate="print"/>
          <a:stretch>
            <a:fillRect/>
          </a:stretch>
        </p:blipFill>
        <p:spPr bwMode="auto">
          <a:xfrm>
            <a:off x="228600" y="1905000"/>
            <a:ext cx="5714197" cy="3962400"/>
          </a:xfrm>
          <a:prstGeom prst="rect">
            <a:avLst/>
          </a:prstGeom>
          <a:noFill/>
          <a:ln w="9525">
            <a:noFill/>
            <a:miter lim="800000"/>
            <a:headEnd/>
            <a:tailEnd/>
          </a:ln>
        </p:spPr>
      </p:pic>
      <p:pic>
        <p:nvPicPr>
          <p:cNvPr id="5" name="Picture 2"/>
          <p:cNvPicPr>
            <a:picLocks noGrp="1" noChangeAspect="1" noChangeArrowheads="1"/>
          </p:cNvPicPr>
          <p:nvPr>
            <p:ph sz="half" idx="2"/>
          </p:nvPr>
        </p:nvPicPr>
        <p:blipFill>
          <a:blip r:embed="rId4" cstate="print"/>
          <a:stretch>
            <a:fillRect/>
          </a:stretch>
        </p:blipFill>
        <p:spPr bwMode="auto">
          <a:xfrm>
            <a:off x="6324600" y="1828799"/>
            <a:ext cx="2524125" cy="4057923"/>
          </a:xfrm>
          <a:prstGeom prst="rect">
            <a:avLst/>
          </a:prstGeom>
          <a:noFill/>
          <a:ln w="9525">
            <a:noFill/>
            <a:miter lim="800000"/>
            <a:headEnd/>
            <a:tailEnd/>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Permeable Grid Paver Systems</a:t>
            </a:r>
            <a:endParaRPr lang="en-US" dirty="0"/>
          </a:p>
        </p:txBody>
      </p:sp>
      <p:pic>
        <p:nvPicPr>
          <p:cNvPr id="11266" name="Picture 2"/>
          <p:cNvPicPr>
            <a:picLocks noGrp="1" noChangeAspect="1" noChangeArrowheads="1"/>
          </p:cNvPicPr>
          <p:nvPr>
            <p:ph idx="1"/>
          </p:nvPr>
        </p:nvPicPr>
        <p:blipFill>
          <a:blip r:embed="rId3" cstate="print"/>
          <a:stretch>
            <a:fillRect/>
          </a:stretch>
        </p:blipFill>
        <p:spPr bwMode="auto">
          <a:xfrm>
            <a:off x="1646101" y="1600200"/>
            <a:ext cx="5821499" cy="4666723"/>
          </a:xfrm>
          <a:prstGeom prst="rect">
            <a:avLst/>
          </a:prstGeom>
          <a:noFill/>
          <a:ln w="9525">
            <a:noFill/>
            <a:miter lim="800000"/>
            <a:headEnd/>
            <a:tailEnd/>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Green Roofs</a:t>
            </a:r>
            <a:endParaRPr lang="en-US" dirty="0"/>
          </a:p>
        </p:txBody>
      </p:sp>
      <p:pic>
        <p:nvPicPr>
          <p:cNvPr id="12290" name="Picture 2"/>
          <p:cNvPicPr>
            <a:picLocks noGrp="1" noChangeAspect="1" noChangeArrowheads="1"/>
          </p:cNvPicPr>
          <p:nvPr>
            <p:ph idx="1"/>
          </p:nvPr>
        </p:nvPicPr>
        <p:blipFill>
          <a:blip r:embed="rId3" cstate="print"/>
          <a:stretch>
            <a:fillRect/>
          </a:stretch>
        </p:blipFill>
        <p:spPr bwMode="auto">
          <a:xfrm>
            <a:off x="1676400" y="1600161"/>
            <a:ext cx="5943599" cy="4819809"/>
          </a:xfrm>
          <a:prstGeom prst="rect">
            <a:avLst/>
          </a:prstGeom>
          <a:noFill/>
          <a:ln w="9525">
            <a:noFill/>
            <a:miter lim="800000"/>
            <a:headEnd/>
            <a:tailEnd/>
          </a:ln>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Rainwater Catchment Systems</a:t>
            </a:r>
            <a:endParaRPr lang="en-US" dirty="0"/>
          </a:p>
        </p:txBody>
      </p:sp>
      <p:pic>
        <p:nvPicPr>
          <p:cNvPr id="13314" name="Picture 2"/>
          <p:cNvPicPr>
            <a:picLocks noGrp="1" noChangeAspect="1" noChangeArrowheads="1"/>
          </p:cNvPicPr>
          <p:nvPr>
            <p:ph idx="1"/>
          </p:nvPr>
        </p:nvPicPr>
        <p:blipFill>
          <a:blip r:embed="rId3" cstate="print"/>
          <a:stretch>
            <a:fillRect/>
          </a:stretch>
        </p:blipFill>
        <p:spPr bwMode="auto">
          <a:xfrm>
            <a:off x="914400" y="1752600"/>
            <a:ext cx="7526343" cy="4114800"/>
          </a:xfrm>
          <a:prstGeom prst="rect">
            <a:avLst/>
          </a:prstGeom>
          <a:noFill/>
          <a:ln w="9525">
            <a:noFill/>
            <a:miter lim="800000"/>
            <a:headEnd/>
            <a:tailEnd/>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Site Remediation</a:t>
            </a:r>
            <a:endParaRPr lang="en-US" dirty="0"/>
          </a:p>
        </p:txBody>
      </p:sp>
      <p:sp>
        <p:nvSpPr>
          <p:cNvPr id="3" name="Content Placeholder 2"/>
          <p:cNvSpPr>
            <a:spLocks noGrp="1"/>
          </p:cNvSpPr>
          <p:nvPr>
            <p:ph idx="1"/>
          </p:nvPr>
        </p:nvSpPr>
        <p:spPr/>
        <p:txBody>
          <a:bodyPr/>
          <a:lstStyle/>
          <a:p>
            <a:r>
              <a:rPr lang="en-US" dirty="0" smtClean="0"/>
              <a:t>Brownfields</a:t>
            </a:r>
          </a:p>
          <a:p>
            <a:r>
              <a:rPr lang="en-US" dirty="0" smtClean="0"/>
              <a:t>Solidification/stabilization</a:t>
            </a:r>
          </a:p>
          <a:p>
            <a:r>
              <a:rPr lang="en-US" dirty="0" smtClean="0"/>
              <a:t>Radioactive waste</a:t>
            </a:r>
            <a:endParaRPr lang="en-US" dirty="0"/>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smtClean="0"/>
              <a:t>Introduction to Sustainability</a:t>
            </a:r>
          </a:p>
          <a:p>
            <a:r>
              <a:rPr lang="en-US" dirty="0" smtClean="0"/>
              <a:t>Ratings Systems</a:t>
            </a:r>
          </a:p>
          <a:p>
            <a:r>
              <a:rPr lang="en-US" dirty="0" smtClean="0"/>
              <a:t>Concrete Sustainability</a:t>
            </a:r>
          </a:p>
          <a:p>
            <a:r>
              <a:rPr lang="en-US" dirty="0" smtClean="0"/>
              <a:t>Life-Cycle Analysis</a:t>
            </a:r>
            <a:endParaRPr lang="en-US" dirty="0"/>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Recycling</a:t>
            </a:r>
            <a:endParaRPr lang="en-US" dirty="0"/>
          </a:p>
        </p:txBody>
      </p:sp>
      <p:pic>
        <p:nvPicPr>
          <p:cNvPr id="14338" name="Picture 2"/>
          <p:cNvPicPr>
            <a:picLocks noGrp="1" noChangeAspect="1" noChangeArrowheads="1"/>
          </p:cNvPicPr>
          <p:nvPr>
            <p:ph idx="1"/>
          </p:nvPr>
        </p:nvPicPr>
        <p:blipFill>
          <a:blip r:embed="rId3" cstate="print"/>
          <a:stretch>
            <a:fillRect/>
          </a:stretch>
        </p:blipFill>
        <p:spPr bwMode="auto">
          <a:xfrm>
            <a:off x="461962" y="1890712"/>
            <a:ext cx="8314893" cy="3976688"/>
          </a:xfrm>
          <a:prstGeom prst="rect">
            <a:avLst/>
          </a:prstGeom>
          <a:noFill/>
          <a:ln w="9525">
            <a:noFill/>
            <a:miter lim="800000"/>
            <a:headEnd/>
            <a:tailEnd/>
          </a:ln>
        </p:spPr>
      </p:pic>
      <p:sp>
        <p:nvSpPr>
          <p:cNvPr id="4" name="Rectangle 3"/>
          <p:cNvSpPr/>
          <p:nvPr/>
        </p:nvSpPr>
        <p:spPr bwMode="auto">
          <a:xfrm>
            <a:off x="533400" y="5715000"/>
            <a:ext cx="3581400" cy="152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 charset="-128"/>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Recycled Concrete Aggregate</a:t>
            </a:r>
            <a:endParaRPr lang="en-US" dirty="0"/>
          </a:p>
        </p:txBody>
      </p:sp>
      <p:pic>
        <p:nvPicPr>
          <p:cNvPr id="15362" name="Picture 2"/>
          <p:cNvPicPr>
            <a:picLocks noGrp="1" noChangeAspect="1" noChangeArrowheads="1"/>
          </p:cNvPicPr>
          <p:nvPr>
            <p:ph sz="half" idx="1"/>
          </p:nvPr>
        </p:nvPicPr>
        <p:blipFill>
          <a:blip r:embed="rId3" cstate="print"/>
          <a:stretch>
            <a:fillRect/>
          </a:stretch>
        </p:blipFill>
        <p:spPr bwMode="auto">
          <a:xfrm>
            <a:off x="152400" y="2057399"/>
            <a:ext cx="4495800" cy="2976345"/>
          </a:xfrm>
          <a:prstGeom prst="rect">
            <a:avLst/>
          </a:prstGeom>
          <a:noFill/>
          <a:ln w="9525">
            <a:noFill/>
            <a:miter lim="800000"/>
            <a:headEnd/>
            <a:tailEnd/>
          </a:ln>
        </p:spPr>
      </p:pic>
      <p:pic>
        <p:nvPicPr>
          <p:cNvPr id="5" name="Picture 2"/>
          <p:cNvPicPr>
            <a:picLocks noGrp="1" noChangeAspect="1" noChangeArrowheads="1"/>
          </p:cNvPicPr>
          <p:nvPr>
            <p:ph sz="half" idx="2"/>
          </p:nvPr>
        </p:nvPicPr>
        <p:blipFill>
          <a:blip r:embed="rId4" cstate="print"/>
          <a:stretch>
            <a:fillRect/>
          </a:stretch>
        </p:blipFill>
        <p:spPr bwMode="auto">
          <a:xfrm>
            <a:off x="4800600" y="2057400"/>
            <a:ext cx="4284214" cy="3001515"/>
          </a:xfrm>
          <a:prstGeom prst="rect">
            <a:avLst/>
          </a:prstGeom>
          <a:noFill/>
          <a:ln w="9525">
            <a:noFill/>
            <a:miter lim="800000"/>
            <a:headEnd/>
            <a:tailEnd/>
          </a:ln>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Recycled Materials</a:t>
            </a:r>
            <a:endParaRPr lang="en-US" dirty="0"/>
          </a:p>
        </p:txBody>
      </p:sp>
      <p:sp>
        <p:nvSpPr>
          <p:cNvPr id="4" name="Content Placeholder 3"/>
          <p:cNvSpPr>
            <a:spLocks noGrp="1"/>
          </p:cNvSpPr>
          <p:nvPr>
            <p:ph idx="1"/>
          </p:nvPr>
        </p:nvSpPr>
        <p:spPr/>
        <p:txBody>
          <a:bodyPr/>
          <a:lstStyle/>
          <a:p>
            <a:r>
              <a:rPr lang="en-US" dirty="0" smtClean="0"/>
              <a:t>Post-consumer</a:t>
            </a:r>
          </a:p>
          <a:p>
            <a:pPr lvl="1"/>
            <a:r>
              <a:rPr lang="en-US" dirty="0" smtClean="0"/>
              <a:t>Crushed concrete and masonry</a:t>
            </a:r>
          </a:p>
          <a:p>
            <a:r>
              <a:rPr lang="en-US" dirty="0" smtClean="0"/>
              <a:t>Pre-consumer (industrial by-products)</a:t>
            </a:r>
          </a:p>
          <a:p>
            <a:pPr lvl="1"/>
            <a:r>
              <a:rPr lang="en-US" dirty="0" smtClean="0"/>
              <a:t>Fly ash, slag cement, silica fume</a:t>
            </a:r>
          </a:p>
          <a:p>
            <a:pPr lvl="1"/>
            <a:r>
              <a:rPr lang="en-US" dirty="0" smtClean="0"/>
              <a:t>Air-cooled slag aggregate</a:t>
            </a:r>
          </a:p>
          <a:p>
            <a:pPr lvl="1"/>
            <a:r>
              <a:rPr lang="en-US" dirty="0" smtClean="0"/>
              <a:t>Alternative fuels</a:t>
            </a:r>
            <a:endParaRPr lang="en-US" dirty="0"/>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Locally Produced</a:t>
            </a:r>
            <a:endParaRPr lang="en-US" dirty="0"/>
          </a:p>
        </p:txBody>
      </p:sp>
      <p:sp>
        <p:nvSpPr>
          <p:cNvPr id="3" name="Content Placeholder 2"/>
          <p:cNvSpPr>
            <a:spLocks noGrp="1"/>
          </p:cNvSpPr>
          <p:nvPr>
            <p:ph idx="1"/>
          </p:nvPr>
        </p:nvSpPr>
        <p:spPr>
          <a:xfrm>
            <a:off x="409574" y="1514475"/>
            <a:ext cx="8048625" cy="4419600"/>
          </a:xfrm>
        </p:spPr>
        <p:txBody>
          <a:bodyPr/>
          <a:lstStyle/>
          <a:p>
            <a:r>
              <a:rPr lang="en-US" dirty="0" smtClean="0"/>
              <a:t>Abundant raw materials</a:t>
            </a:r>
          </a:p>
          <a:p>
            <a:r>
              <a:rPr lang="en-US" dirty="0" smtClean="0"/>
              <a:t>Usually manufactured within 500 km (300 miles)</a:t>
            </a:r>
          </a:p>
          <a:p>
            <a:r>
              <a:rPr lang="en-US" dirty="0" smtClean="0"/>
              <a:t>Ready mixed concrete within 150 km (100 miles)</a:t>
            </a:r>
          </a:p>
          <a:p>
            <a:r>
              <a:rPr lang="en-US" dirty="0" smtClean="0"/>
              <a:t>Precast concrete within 300 km (200 miles)</a:t>
            </a:r>
            <a:endParaRPr lang="en-US" dirty="0"/>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Carbon Dioxide Sink</a:t>
            </a:r>
            <a:endParaRPr lang="en-US" dirty="0"/>
          </a:p>
        </p:txBody>
      </p:sp>
      <p:sp>
        <p:nvSpPr>
          <p:cNvPr id="3" name="Content Placeholder 2"/>
          <p:cNvSpPr>
            <a:spLocks noGrp="1"/>
          </p:cNvSpPr>
          <p:nvPr>
            <p:ph idx="1"/>
          </p:nvPr>
        </p:nvSpPr>
        <p:spPr/>
        <p:txBody>
          <a:bodyPr/>
          <a:lstStyle/>
          <a:p>
            <a:r>
              <a:rPr lang="en-US" dirty="0" smtClean="0"/>
              <a:t>Concrete absorbs carbon dioxide - carbonation</a:t>
            </a:r>
          </a:p>
          <a:p>
            <a:r>
              <a:rPr lang="en-US" dirty="0" smtClean="0"/>
              <a:t>Higher surface area increases absorption</a:t>
            </a:r>
          </a:p>
          <a:p>
            <a:r>
              <a:rPr lang="en-US" dirty="0" smtClean="0"/>
              <a:t>Over 100 years, 57% of calcination is absorbed</a:t>
            </a:r>
            <a:endParaRPr lang="en-US" dirty="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19125"/>
            <a:ext cx="8724900" cy="1066800"/>
          </a:xfrm>
        </p:spPr>
        <p:txBody>
          <a:bodyPr/>
          <a:lstStyle/>
          <a:p>
            <a:r>
              <a:rPr lang="en-US" dirty="0" smtClean="0"/>
              <a:t>Concrete Ingredients and Sustainability</a:t>
            </a:r>
            <a:endParaRPr lang="en-US" dirty="0"/>
          </a:p>
        </p:txBody>
      </p:sp>
      <p:sp>
        <p:nvSpPr>
          <p:cNvPr id="3" name="Content Placeholder 2"/>
          <p:cNvSpPr>
            <a:spLocks noGrp="1"/>
          </p:cNvSpPr>
          <p:nvPr>
            <p:ph idx="1"/>
          </p:nvPr>
        </p:nvSpPr>
        <p:spPr/>
        <p:txBody>
          <a:bodyPr/>
          <a:lstStyle/>
          <a:p>
            <a:r>
              <a:rPr lang="en-US" dirty="0" smtClean="0"/>
              <a:t>Cement – 7-15% of concrete material</a:t>
            </a:r>
          </a:p>
          <a:p>
            <a:pPr lvl="1"/>
            <a:r>
              <a:rPr lang="en-US" dirty="0" smtClean="0"/>
              <a:t>Recycled raw materials</a:t>
            </a:r>
          </a:p>
          <a:p>
            <a:pPr lvl="1"/>
            <a:r>
              <a:rPr lang="en-US" dirty="0" smtClean="0"/>
              <a:t>Alternate fuels</a:t>
            </a:r>
          </a:p>
          <a:p>
            <a:pPr lvl="1"/>
            <a:r>
              <a:rPr lang="en-US" dirty="0" smtClean="0"/>
              <a:t>Supplementary cementitious material</a:t>
            </a:r>
          </a:p>
          <a:p>
            <a:r>
              <a:rPr lang="en-US" dirty="0" smtClean="0"/>
              <a:t>Aggregate – 60-75% of concrete material</a:t>
            </a:r>
          </a:p>
          <a:p>
            <a:pPr lvl="1"/>
            <a:r>
              <a:rPr lang="en-US" dirty="0" smtClean="0"/>
              <a:t>Recycled concrete aggregate</a:t>
            </a:r>
          </a:p>
          <a:p>
            <a:pPr lvl="1"/>
            <a:r>
              <a:rPr lang="en-US" dirty="0" smtClean="0"/>
              <a:t>Air-cooled slag</a:t>
            </a:r>
          </a:p>
          <a:p>
            <a:pPr lvl="1"/>
            <a:endParaRPr lang="en-US" dirty="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Life-Cycle Analysis</a:t>
            </a:r>
            <a:endParaRPr lang="en-US" dirty="0"/>
          </a:p>
        </p:txBody>
      </p:sp>
      <p:sp>
        <p:nvSpPr>
          <p:cNvPr id="3" name="Content Placeholder 2"/>
          <p:cNvSpPr>
            <a:spLocks noGrp="1"/>
          </p:cNvSpPr>
          <p:nvPr>
            <p:ph idx="1"/>
          </p:nvPr>
        </p:nvSpPr>
        <p:spPr>
          <a:xfrm>
            <a:off x="609599" y="1828799"/>
            <a:ext cx="7572375" cy="4105275"/>
          </a:xfrm>
        </p:spPr>
        <p:txBody>
          <a:bodyPr/>
          <a:lstStyle/>
          <a:p>
            <a:r>
              <a:rPr lang="en-US" dirty="0" smtClean="0"/>
              <a:t>Life-Cycle Cost Analysis</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19125"/>
            <a:ext cx="8724900" cy="1066800"/>
          </a:xfrm>
        </p:spPr>
        <p:txBody>
          <a:bodyPr/>
          <a:lstStyle/>
          <a:p>
            <a:r>
              <a:rPr lang="en-US" dirty="0" smtClean="0"/>
              <a:t>Life Cycle Assessment and Inventory</a:t>
            </a:r>
            <a:endParaRPr lang="en-US" dirty="0"/>
          </a:p>
        </p:txBody>
      </p:sp>
      <p:pic>
        <p:nvPicPr>
          <p:cNvPr id="17410" name="Picture 2"/>
          <p:cNvPicPr>
            <a:picLocks noGrp="1" noChangeAspect="1" noChangeArrowheads="1"/>
          </p:cNvPicPr>
          <p:nvPr>
            <p:ph idx="1"/>
          </p:nvPr>
        </p:nvPicPr>
        <p:blipFill>
          <a:blip r:embed="rId3" cstate="print"/>
          <a:stretch>
            <a:fillRect/>
          </a:stretch>
        </p:blipFill>
        <p:spPr bwMode="auto">
          <a:xfrm>
            <a:off x="120432" y="2438400"/>
            <a:ext cx="8765479" cy="2310036"/>
          </a:xfrm>
          <a:prstGeom prst="rect">
            <a:avLst/>
          </a:prstGeom>
          <a:noFill/>
          <a:ln w="9525">
            <a:noFill/>
            <a:miter lim="800000"/>
            <a:headEnd/>
            <a:tailEnd/>
          </a:ln>
        </p:spPr>
      </p:pic>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LCA - Pavements</a:t>
            </a:r>
            <a:endParaRPr lang="en-US" dirty="0"/>
          </a:p>
        </p:txBody>
      </p:sp>
      <p:pic>
        <p:nvPicPr>
          <p:cNvPr id="18434" name="Picture 2"/>
          <p:cNvPicPr>
            <a:picLocks noGrp="1" noChangeAspect="1" noChangeArrowheads="1"/>
          </p:cNvPicPr>
          <p:nvPr>
            <p:ph idx="1"/>
          </p:nvPr>
        </p:nvPicPr>
        <p:blipFill>
          <a:blip r:embed="rId3" cstate="print"/>
          <a:stretch>
            <a:fillRect/>
          </a:stretch>
        </p:blipFill>
        <p:spPr bwMode="auto">
          <a:xfrm>
            <a:off x="247650" y="2743200"/>
            <a:ext cx="8678808" cy="1776603"/>
          </a:xfrm>
          <a:prstGeom prst="rect">
            <a:avLst/>
          </a:prstGeom>
          <a:noFill/>
          <a:ln w="9525">
            <a:noFill/>
            <a:miter lim="800000"/>
            <a:headEnd/>
            <a:tailEnd/>
          </a:ln>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LCA - Buildings</a:t>
            </a:r>
            <a:endParaRPr lang="en-US" dirty="0"/>
          </a:p>
        </p:txBody>
      </p:sp>
      <p:pic>
        <p:nvPicPr>
          <p:cNvPr id="19458" name="Picture 2"/>
          <p:cNvPicPr>
            <a:picLocks noGrp="1" noChangeAspect="1" noChangeArrowheads="1"/>
          </p:cNvPicPr>
          <p:nvPr>
            <p:ph idx="1"/>
          </p:nvPr>
        </p:nvPicPr>
        <p:blipFill>
          <a:blip r:embed="rId3" cstate="print"/>
          <a:stretch>
            <a:fillRect/>
          </a:stretch>
        </p:blipFill>
        <p:spPr bwMode="auto">
          <a:xfrm>
            <a:off x="37772" y="2667000"/>
            <a:ext cx="9044973" cy="1853740"/>
          </a:xfrm>
          <a:prstGeom prst="rect">
            <a:avLst/>
          </a:prstGeom>
          <a:noFill/>
          <a:ln w="9525">
            <a:noFill/>
            <a:miter lim="800000"/>
            <a:headEnd/>
            <a:tailEnd/>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Sustainability?</a:t>
            </a:r>
            <a:endParaRPr lang="en-US" dirty="0"/>
          </a:p>
        </p:txBody>
      </p:sp>
      <p:pic>
        <p:nvPicPr>
          <p:cNvPr id="1026" name="Picture 2"/>
          <p:cNvPicPr>
            <a:picLocks noGrp="1" noChangeAspect="1" noChangeArrowheads="1"/>
          </p:cNvPicPr>
          <p:nvPr>
            <p:ph sz="half" idx="1"/>
          </p:nvPr>
        </p:nvPicPr>
        <p:blipFill>
          <a:blip r:embed="rId3" cstate="print">
            <a:clrChange>
              <a:clrFrom>
                <a:srgbClr val="FFFFFF"/>
              </a:clrFrom>
              <a:clrTo>
                <a:srgbClr val="FFFFFF">
                  <a:alpha val="0"/>
                </a:srgbClr>
              </a:clrTo>
            </a:clrChange>
          </a:blip>
          <a:stretch>
            <a:fillRect/>
          </a:stretch>
        </p:blipFill>
        <p:spPr bwMode="auto">
          <a:xfrm>
            <a:off x="100572" y="1752600"/>
            <a:ext cx="4192703" cy="3733800"/>
          </a:xfrm>
          <a:prstGeom prst="rect">
            <a:avLst/>
          </a:prstGeom>
          <a:noFill/>
          <a:ln w="9525">
            <a:noFill/>
            <a:miter lim="800000"/>
            <a:headEnd/>
            <a:tailEnd/>
          </a:ln>
        </p:spPr>
      </p:pic>
      <p:sp>
        <p:nvSpPr>
          <p:cNvPr id="4" name="Content Placeholder 3"/>
          <p:cNvSpPr>
            <a:spLocks noGrp="1"/>
          </p:cNvSpPr>
          <p:nvPr>
            <p:ph sz="half" idx="2"/>
          </p:nvPr>
        </p:nvSpPr>
        <p:spPr>
          <a:xfrm>
            <a:off x="4371974" y="2209801"/>
            <a:ext cx="4619625" cy="3724274"/>
          </a:xfrm>
        </p:spPr>
        <p:txBody>
          <a:bodyPr/>
          <a:lstStyle/>
          <a:p>
            <a:pPr>
              <a:buNone/>
            </a:pPr>
            <a:r>
              <a:rPr lang="en-US" dirty="0" smtClean="0"/>
              <a:t>  “Meeting the needs of the present generation without compromising the ability of future generations to meet their needs.”</a:t>
            </a:r>
            <a:endParaRPr lang="en-US" dirty="0"/>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838200"/>
            <a:ext cx="7772400" cy="1066800"/>
          </a:xfrm>
        </p:spPr>
        <p:txBody>
          <a:bodyPr/>
          <a:lstStyle/>
          <a:p>
            <a:r>
              <a:rPr lang="en-US" dirty="0" smtClean="0"/>
              <a:t>LCA at the MIT Concrete Sustainability Hub</a:t>
            </a:r>
            <a:endParaRPr lang="en-US" dirty="0"/>
          </a:p>
        </p:txBody>
      </p:sp>
      <p:pic>
        <p:nvPicPr>
          <p:cNvPr id="20482" name="Picture 2"/>
          <p:cNvPicPr>
            <a:picLocks noGrp="1" noChangeAspect="1" noChangeArrowheads="1"/>
          </p:cNvPicPr>
          <p:nvPr>
            <p:ph idx="1"/>
          </p:nvPr>
        </p:nvPicPr>
        <p:blipFill>
          <a:blip r:embed="rId3" cstate="print"/>
          <a:stretch>
            <a:fillRect/>
          </a:stretch>
        </p:blipFill>
        <p:spPr bwMode="auto">
          <a:xfrm>
            <a:off x="228600" y="2133600"/>
            <a:ext cx="8719930" cy="4572000"/>
          </a:xfrm>
          <a:prstGeom prst="rect">
            <a:avLst/>
          </a:prstGeom>
          <a:noFill/>
          <a:ln w="9525">
            <a:noFill/>
            <a:miter lim="800000"/>
            <a:headEnd/>
            <a:tailEnd/>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Introduction to Sustainability</a:t>
            </a:r>
          </a:p>
          <a:p>
            <a:r>
              <a:rPr lang="en-US" dirty="0" smtClean="0"/>
              <a:t>Ratings Systems</a:t>
            </a:r>
          </a:p>
          <a:p>
            <a:r>
              <a:rPr lang="en-US" dirty="0" smtClean="0"/>
              <a:t>Concrete Sustainability</a:t>
            </a:r>
          </a:p>
          <a:p>
            <a:r>
              <a:rPr lang="en-US" dirty="0" smtClean="0"/>
              <a:t>Life-Cycle Analysis</a:t>
            </a:r>
          </a:p>
          <a:p>
            <a:endParaRPr lang="en-US" dirty="0"/>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1219200"/>
            <a:ext cx="2438400" cy="1066800"/>
          </a:xfrm>
        </p:spPr>
        <p:txBody>
          <a:bodyPr/>
          <a:lstStyle/>
          <a:p>
            <a:r>
              <a:rPr lang="en-US" dirty="0" smtClean="0"/>
              <a:t>Questions</a:t>
            </a:r>
            <a:endParaRPr lang="en-US" dirty="0"/>
          </a:p>
        </p:txBody>
      </p:sp>
      <p:sp>
        <p:nvSpPr>
          <p:cNvPr id="4" name="Rectangle 3"/>
          <p:cNvSpPr/>
          <p:nvPr/>
        </p:nvSpPr>
        <p:spPr>
          <a:xfrm>
            <a:off x="3810000" y="2133600"/>
            <a:ext cx="1261884" cy="2646878"/>
          </a:xfrm>
          <a:prstGeom prst="rect">
            <a:avLst/>
          </a:prstGeom>
          <a:noFill/>
        </p:spPr>
        <p:txBody>
          <a:bodyPr wrap="none" lIns="91440" tIns="45720" rIns="91440" bIns="45720">
            <a:spAutoFit/>
            <a:scene3d>
              <a:camera prst="perspectiveLeft"/>
              <a:lightRig rig="threePt" dir="t"/>
            </a:scene3d>
            <a:sp3d extrusionH="57150">
              <a:bevelT h="25400" prst="softRound"/>
            </a:sp3d>
          </a:bodyPr>
          <a:lstStyle/>
          <a:p>
            <a:pPr algn="ctr"/>
            <a:r>
              <a:rPr lang="en-US" sz="16600" b="1" cap="all" spc="0" dirty="0" smtClean="0">
                <a:ln w="9000" cmpd="sng">
                  <a:solidFill>
                    <a:srgbClr val="0070C0"/>
                  </a:solidFill>
                  <a:prstDash val="solid"/>
                </a:ln>
                <a:effectLst>
                  <a:glow rad="63500">
                    <a:schemeClr val="accent1">
                      <a:satMod val="175000"/>
                      <a:alpha val="40000"/>
                    </a:schemeClr>
                  </a:glow>
                  <a:outerShdw blurRad="50800" dist="38100" algn="l" rotWithShape="0">
                    <a:prstClr val="black">
                      <a:alpha val="40000"/>
                    </a:prstClr>
                  </a:outerShdw>
                  <a:reflection blurRad="6350" stA="50000" endA="300" endPos="50000" dist="29997" dir="5400000" sy="-100000" algn="bl" rotWithShape="0"/>
                </a:effectLst>
              </a:rPr>
              <a:t>?</a:t>
            </a:r>
            <a:endParaRPr lang="en-US" sz="16600" b="1" cap="all" spc="0" dirty="0">
              <a:ln w="9000" cmpd="sng">
                <a:solidFill>
                  <a:srgbClr val="0070C0"/>
                </a:solidFill>
                <a:prstDash val="solid"/>
              </a:ln>
              <a:effectLst>
                <a:glow rad="63500">
                  <a:schemeClr val="accent1">
                    <a:satMod val="175000"/>
                    <a:alpha val="40000"/>
                  </a:schemeClr>
                </a:glow>
                <a:outerShdw blurRad="50800" dist="38100" algn="l" rotWithShape="0">
                  <a:prstClr val="black">
                    <a:alpha val="40000"/>
                  </a:prstClr>
                </a:outerShdw>
                <a:reflection blurRad="6350" stA="50000" endA="300" endPos="50000" dist="29997" dir="5400000" sy="-100000" algn="bl" rotWithShape="0"/>
              </a:effectLst>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619125"/>
            <a:ext cx="8724900" cy="1066800"/>
          </a:xfrm>
        </p:spPr>
        <p:txBody>
          <a:bodyPr/>
          <a:lstStyle/>
          <a:p>
            <a:r>
              <a:rPr lang="en-US" dirty="0" smtClean="0"/>
              <a:t>Sustainability Aspects</a:t>
            </a:r>
            <a:endParaRPr lang="en-US" dirty="0"/>
          </a:p>
        </p:txBody>
      </p:sp>
      <p:sp>
        <p:nvSpPr>
          <p:cNvPr id="5" name="Content Placeholder 4"/>
          <p:cNvSpPr>
            <a:spLocks noGrp="1"/>
          </p:cNvSpPr>
          <p:nvPr>
            <p:ph idx="1"/>
          </p:nvPr>
        </p:nvSpPr>
        <p:spPr/>
        <p:txBody>
          <a:bodyPr/>
          <a:lstStyle/>
          <a:p>
            <a:r>
              <a:rPr lang="en-US" dirty="0" smtClean="0"/>
              <a:t>Energy conservation and atmosphere</a:t>
            </a:r>
          </a:p>
          <a:p>
            <a:r>
              <a:rPr lang="en-US" dirty="0" smtClean="0"/>
              <a:t>Water management and resources</a:t>
            </a:r>
          </a:p>
          <a:p>
            <a:r>
              <a:rPr lang="en-US" dirty="0" smtClean="0"/>
              <a:t>Site selection and development</a:t>
            </a:r>
          </a:p>
          <a:p>
            <a:r>
              <a:rPr lang="en-US" dirty="0" smtClean="0"/>
              <a:t>Indoor environmental quality</a:t>
            </a:r>
          </a:p>
          <a:p>
            <a:r>
              <a:rPr lang="en-US" dirty="0" smtClean="0"/>
              <a:t>Material quality and resources</a:t>
            </a:r>
          </a:p>
          <a:p>
            <a:r>
              <a:rPr lang="en-US" dirty="0" smtClean="0"/>
              <a:t>Functional resilience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Ratings Systems</a:t>
            </a:r>
            <a:endParaRPr lang="en-US" dirty="0"/>
          </a:p>
        </p:txBody>
      </p:sp>
      <p:pic>
        <p:nvPicPr>
          <p:cNvPr id="2050" name="Picture 2"/>
          <p:cNvPicPr>
            <a:picLocks noGrp="1" noChangeAspect="1" noChangeArrowheads="1"/>
          </p:cNvPicPr>
          <p:nvPr>
            <p:ph idx="1"/>
          </p:nvPr>
        </p:nvPicPr>
        <p:blipFill>
          <a:blip r:embed="rId3" cstate="print"/>
          <a:stretch>
            <a:fillRect/>
          </a:stretch>
        </p:blipFill>
        <p:spPr bwMode="auto">
          <a:xfrm>
            <a:off x="1143000" y="1524000"/>
            <a:ext cx="6477000" cy="5192768"/>
          </a:xfrm>
          <a:prstGeom prst="rect">
            <a:avLst/>
          </a:prstGeom>
          <a:noFill/>
          <a:ln w="9525">
            <a:noFill/>
            <a:miter lim="800000"/>
            <a:headEnd/>
            <a:tailEnd/>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Concrete Sustainability</a:t>
            </a:r>
            <a:endParaRPr lang="en-US" dirty="0"/>
          </a:p>
        </p:txBody>
      </p:sp>
      <p:sp>
        <p:nvSpPr>
          <p:cNvPr id="3" name="Content Placeholder 2"/>
          <p:cNvSpPr>
            <a:spLocks noGrp="1"/>
          </p:cNvSpPr>
          <p:nvPr>
            <p:ph sz="half" idx="1"/>
          </p:nvPr>
        </p:nvSpPr>
        <p:spPr/>
        <p:txBody>
          <a:bodyPr/>
          <a:lstStyle/>
          <a:p>
            <a:r>
              <a:rPr lang="en-US" dirty="0" smtClean="0"/>
              <a:t>Durability</a:t>
            </a:r>
          </a:p>
          <a:p>
            <a:r>
              <a:rPr lang="en-US" dirty="0" smtClean="0"/>
              <a:t>Safety</a:t>
            </a:r>
          </a:p>
          <a:p>
            <a:r>
              <a:rPr lang="en-US" dirty="0" smtClean="0"/>
              <a:t>Disaster Resistance</a:t>
            </a:r>
          </a:p>
          <a:p>
            <a:r>
              <a:rPr lang="en-US" dirty="0" smtClean="0"/>
              <a:t>Energy Performance</a:t>
            </a:r>
          </a:p>
          <a:p>
            <a:r>
              <a:rPr lang="en-US" dirty="0" smtClean="0"/>
              <a:t>Indoor Air Quality</a:t>
            </a:r>
          </a:p>
          <a:p>
            <a:r>
              <a:rPr lang="en-US" dirty="0" smtClean="0"/>
              <a:t>Acoustics</a:t>
            </a:r>
          </a:p>
          <a:p>
            <a:r>
              <a:rPr lang="en-US" dirty="0" smtClean="0"/>
              <a:t>Stormwater Management</a:t>
            </a:r>
            <a:endParaRPr lang="en-US" dirty="0"/>
          </a:p>
        </p:txBody>
      </p:sp>
      <p:sp>
        <p:nvSpPr>
          <p:cNvPr id="4" name="Content Placeholder 3"/>
          <p:cNvSpPr>
            <a:spLocks noGrp="1"/>
          </p:cNvSpPr>
          <p:nvPr>
            <p:ph sz="half" idx="2"/>
          </p:nvPr>
        </p:nvSpPr>
        <p:spPr/>
        <p:txBody>
          <a:bodyPr/>
          <a:lstStyle/>
          <a:p>
            <a:r>
              <a:rPr lang="en-US" dirty="0" smtClean="0"/>
              <a:t>Site Remediation</a:t>
            </a:r>
          </a:p>
          <a:p>
            <a:r>
              <a:rPr lang="en-US" dirty="0" smtClean="0"/>
              <a:t>Recycling</a:t>
            </a:r>
          </a:p>
          <a:p>
            <a:r>
              <a:rPr lang="en-US" dirty="0" smtClean="0"/>
              <a:t>Locally Produced</a:t>
            </a:r>
          </a:p>
          <a:p>
            <a:r>
              <a:rPr lang="en-US" dirty="0" smtClean="0"/>
              <a:t>Carbon Dioxide Sink</a:t>
            </a:r>
          </a:p>
          <a:p>
            <a:r>
              <a:rPr lang="en-US" dirty="0" smtClean="0"/>
              <a:t>Concrete Ingredients and Sustainability</a:t>
            </a:r>
            <a:endParaRPr lang="en-US" dirty="0"/>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Durability</a:t>
            </a:r>
            <a:endParaRPr lang="en-US" dirty="0"/>
          </a:p>
        </p:txBody>
      </p:sp>
      <p:sp>
        <p:nvSpPr>
          <p:cNvPr id="5" name="Content Placeholder 4"/>
          <p:cNvSpPr>
            <a:spLocks noGrp="1"/>
          </p:cNvSpPr>
          <p:nvPr>
            <p:ph idx="1"/>
          </p:nvPr>
        </p:nvSpPr>
        <p:spPr>
          <a:xfrm>
            <a:off x="409574" y="1514475"/>
            <a:ext cx="7896225" cy="4419600"/>
          </a:xfrm>
        </p:spPr>
        <p:txBody>
          <a:bodyPr/>
          <a:lstStyle/>
          <a:p>
            <a:pPr marL="0" indent="0">
              <a:buNone/>
            </a:pPr>
            <a:r>
              <a:rPr lang="en-US" i="1" dirty="0" smtClean="0"/>
              <a:t>Ability to resist weathering action, chemical attack, and abrasion while maintaining desired engineering properties</a:t>
            </a:r>
          </a:p>
          <a:p>
            <a:r>
              <a:rPr lang="en-US" dirty="0" smtClean="0"/>
              <a:t>Longevity</a:t>
            </a:r>
          </a:p>
          <a:p>
            <a:pPr lvl="1"/>
            <a:r>
              <a:rPr lang="en-US" dirty="0" smtClean="0"/>
              <a:t>Pantheon in Rome (AD 125)</a:t>
            </a:r>
            <a:endParaRPr lang="en-US" dirty="0"/>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Disaster Resistance</a:t>
            </a:r>
            <a:endParaRPr lang="en-US" dirty="0"/>
          </a:p>
        </p:txBody>
      </p:sp>
      <p:pic>
        <p:nvPicPr>
          <p:cNvPr id="3074" name="Picture 2"/>
          <p:cNvPicPr>
            <a:picLocks noGrp="1" noChangeAspect="1" noChangeArrowheads="1"/>
          </p:cNvPicPr>
          <p:nvPr>
            <p:ph sz="half" idx="1"/>
          </p:nvPr>
        </p:nvPicPr>
        <p:blipFill>
          <a:blip r:embed="rId3" cstate="print"/>
          <a:stretch>
            <a:fillRect/>
          </a:stretch>
        </p:blipFill>
        <p:spPr bwMode="auto">
          <a:xfrm>
            <a:off x="152400" y="1828800"/>
            <a:ext cx="4899962" cy="3429000"/>
          </a:xfrm>
          <a:prstGeom prst="rect">
            <a:avLst/>
          </a:prstGeom>
          <a:noFill/>
          <a:ln w="9525">
            <a:noFill/>
            <a:miter lim="800000"/>
            <a:headEnd/>
            <a:tailEnd/>
          </a:ln>
        </p:spPr>
      </p:pic>
      <p:sp>
        <p:nvSpPr>
          <p:cNvPr id="4" name="Content Placeholder 3"/>
          <p:cNvSpPr>
            <a:spLocks noGrp="1"/>
          </p:cNvSpPr>
          <p:nvPr>
            <p:ph sz="half" idx="2"/>
          </p:nvPr>
        </p:nvSpPr>
        <p:spPr>
          <a:xfrm>
            <a:off x="5257800" y="1514475"/>
            <a:ext cx="3581400" cy="4419600"/>
          </a:xfrm>
        </p:spPr>
        <p:txBody>
          <a:bodyPr/>
          <a:lstStyle/>
          <a:p>
            <a:r>
              <a:rPr lang="en-US" dirty="0" smtClean="0"/>
              <a:t>Tornado, Hurricane, and Wind Resistance</a:t>
            </a:r>
          </a:p>
          <a:p>
            <a:r>
              <a:rPr lang="en-US" dirty="0" smtClean="0"/>
              <a:t>Fire Resistance</a:t>
            </a:r>
          </a:p>
          <a:p>
            <a:r>
              <a:rPr lang="en-US" dirty="0" smtClean="0"/>
              <a:t>Earthquake Resistance</a:t>
            </a:r>
          </a:p>
          <a:p>
            <a:r>
              <a:rPr lang="en-US" dirty="0" smtClean="0"/>
              <a:t>Blast Resistance</a:t>
            </a:r>
            <a:endParaRPr lang="en-US" dirty="0"/>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Energy Performance</a:t>
            </a:r>
            <a:endParaRPr lang="en-US" dirty="0"/>
          </a:p>
        </p:txBody>
      </p:sp>
      <p:pic>
        <p:nvPicPr>
          <p:cNvPr id="4098" name="Picture 2"/>
          <p:cNvPicPr>
            <a:picLocks noGrp="1" noChangeAspect="1" noChangeArrowheads="1"/>
          </p:cNvPicPr>
          <p:nvPr>
            <p:ph sz="half" idx="1"/>
          </p:nvPr>
        </p:nvPicPr>
        <p:blipFill>
          <a:blip r:embed="rId3" cstate="print"/>
          <a:stretch>
            <a:fillRect/>
          </a:stretch>
        </p:blipFill>
        <p:spPr bwMode="auto">
          <a:xfrm>
            <a:off x="0" y="1752600"/>
            <a:ext cx="4894085" cy="4112594"/>
          </a:xfrm>
          <a:prstGeom prst="rect">
            <a:avLst/>
          </a:prstGeom>
          <a:noFill/>
          <a:ln w="9525">
            <a:noFill/>
            <a:miter lim="800000"/>
            <a:headEnd/>
            <a:tailEnd/>
          </a:ln>
        </p:spPr>
      </p:pic>
      <p:sp>
        <p:nvSpPr>
          <p:cNvPr id="4" name="Content Placeholder 3"/>
          <p:cNvSpPr>
            <a:spLocks noGrp="1"/>
          </p:cNvSpPr>
          <p:nvPr>
            <p:ph sz="half" idx="2"/>
          </p:nvPr>
        </p:nvSpPr>
        <p:spPr>
          <a:xfrm>
            <a:off x="5029200" y="1676400"/>
            <a:ext cx="3810000" cy="4419600"/>
          </a:xfrm>
        </p:spPr>
        <p:txBody>
          <a:bodyPr/>
          <a:lstStyle/>
          <a:p>
            <a:r>
              <a:rPr lang="en-US" dirty="0" smtClean="0"/>
              <a:t>Thermal Mass</a:t>
            </a:r>
          </a:p>
          <a:p>
            <a:r>
              <a:rPr lang="en-US" dirty="0" smtClean="0"/>
              <a:t>Fuel Consumption</a:t>
            </a:r>
          </a:p>
          <a:p>
            <a:r>
              <a:rPr lang="en-US" dirty="0" smtClean="0"/>
              <a:t>Heat-Island Reduction</a:t>
            </a:r>
          </a:p>
          <a:p>
            <a:r>
              <a:rPr lang="en-US" dirty="0" smtClean="0"/>
              <a:t>Lighting Efficiency</a:t>
            </a:r>
            <a:endParaRPr lang="en-US" dirty="0"/>
          </a:p>
        </p:txBody>
      </p:sp>
    </p:spTree>
  </p:cSld>
  <p:clrMapOvr>
    <a:masterClrMapping/>
  </p:clrMapOvr>
  <p:transition spd="med"/>
</p:sld>
</file>

<file path=ppt/theme/theme1.xml><?xml version="1.0" encoding="utf-8"?>
<a:theme xmlns:a="http://schemas.openxmlformats.org/drawingml/2006/main" name="DCCM15ed">
  <a:themeElements>
    <a:clrScheme name="SD07 14">
      <a:dk1>
        <a:srgbClr val="000000"/>
      </a:dk1>
      <a:lt1>
        <a:srgbClr val="FFFFFF"/>
      </a:lt1>
      <a:dk2>
        <a:srgbClr val="000000"/>
      </a:dk2>
      <a:lt2>
        <a:srgbClr val="808080"/>
      </a:lt2>
      <a:accent1>
        <a:srgbClr val="D5B100"/>
      </a:accent1>
      <a:accent2>
        <a:srgbClr val="CDD500"/>
      </a:accent2>
      <a:accent3>
        <a:srgbClr val="FFFFFF"/>
      </a:accent3>
      <a:accent4>
        <a:srgbClr val="000000"/>
      </a:accent4>
      <a:accent5>
        <a:srgbClr val="E7D5AA"/>
      </a:accent5>
      <a:accent6>
        <a:srgbClr val="BAC100"/>
      </a:accent6>
      <a:hlink>
        <a:srgbClr val="89B107"/>
      </a:hlink>
      <a:folHlink>
        <a:srgbClr val="03D400"/>
      </a:folHlink>
    </a:clrScheme>
    <a:fontScheme name="SD07">
      <a:majorFont>
        <a:latin typeface="Franklin Gothic Demi Cond"/>
        <a:ea typeface="ＭＳ Ｐゴシック"/>
        <a:cs typeface=""/>
      </a:majorFont>
      <a:minorFont>
        <a:latin typeface="Franklin Gothic Book"/>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SD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D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D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D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D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D07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D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D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D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D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D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D07 13">
        <a:dk1>
          <a:srgbClr val="333333"/>
        </a:dk1>
        <a:lt1>
          <a:srgbClr val="FFFFFF"/>
        </a:lt1>
        <a:dk2>
          <a:srgbClr val="000000"/>
        </a:dk2>
        <a:lt2>
          <a:srgbClr val="808080"/>
        </a:lt2>
        <a:accent1>
          <a:srgbClr val="BBE0E3"/>
        </a:accent1>
        <a:accent2>
          <a:srgbClr val="333399"/>
        </a:accent2>
        <a:accent3>
          <a:srgbClr val="FFFFFF"/>
        </a:accent3>
        <a:accent4>
          <a:srgbClr val="2A2A2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D07 14">
        <a:dk1>
          <a:srgbClr val="000000"/>
        </a:dk1>
        <a:lt1>
          <a:srgbClr val="FFFFFF"/>
        </a:lt1>
        <a:dk2>
          <a:srgbClr val="000000"/>
        </a:dk2>
        <a:lt2>
          <a:srgbClr val="808080"/>
        </a:lt2>
        <a:accent1>
          <a:srgbClr val="D5B100"/>
        </a:accent1>
        <a:accent2>
          <a:srgbClr val="CDD500"/>
        </a:accent2>
        <a:accent3>
          <a:srgbClr val="FFFFFF"/>
        </a:accent3>
        <a:accent4>
          <a:srgbClr val="000000"/>
        </a:accent4>
        <a:accent5>
          <a:srgbClr val="E7D5AA"/>
        </a:accent5>
        <a:accent6>
          <a:srgbClr val="BAC100"/>
        </a:accent6>
        <a:hlink>
          <a:srgbClr val="89B107"/>
        </a:hlink>
        <a:folHlink>
          <a:srgbClr val="03D4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DCCM15ed</Template>
  <TotalTime>1347</TotalTime>
  <Words>1695</Words>
  <Application>Microsoft Office PowerPoint</Application>
  <PresentationFormat>On-screen Show (4:3)</PresentationFormat>
  <Paragraphs>170</Paragraphs>
  <Slides>32</Slides>
  <Notes>31</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DCCM15ed</vt:lpstr>
      <vt:lpstr>Sustainability</vt:lpstr>
      <vt:lpstr>Overview</vt:lpstr>
      <vt:lpstr>What is Sustainability?</vt:lpstr>
      <vt:lpstr>Sustainability Aspects</vt:lpstr>
      <vt:lpstr>Ratings Systems</vt:lpstr>
      <vt:lpstr>Concrete Sustainability</vt:lpstr>
      <vt:lpstr>Durability</vt:lpstr>
      <vt:lpstr>Disaster Resistance</vt:lpstr>
      <vt:lpstr>Energy Performance</vt:lpstr>
      <vt:lpstr>Thermal Mass</vt:lpstr>
      <vt:lpstr>Fuel Consumption</vt:lpstr>
      <vt:lpstr>Heat-Island Reduction</vt:lpstr>
      <vt:lpstr>Indoor Air Quality</vt:lpstr>
      <vt:lpstr>Acoustics</vt:lpstr>
      <vt:lpstr>Stormwater Management</vt:lpstr>
      <vt:lpstr>Permeable Grid Paver Systems</vt:lpstr>
      <vt:lpstr>Green Roofs</vt:lpstr>
      <vt:lpstr>Rainwater Catchment Systems</vt:lpstr>
      <vt:lpstr>Site Remediation</vt:lpstr>
      <vt:lpstr>Recycling</vt:lpstr>
      <vt:lpstr>Recycled Concrete Aggregate</vt:lpstr>
      <vt:lpstr>Recycled Materials</vt:lpstr>
      <vt:lpstr>Locally Produced</vt:lpstr>
      <vt:lpstr>Carbon Dioxide Sink</vt:lpstr>
      <vt:lpstr>Concrete Ingredients and Sustainability</vt:lpstr>
      <vt:lpstr>Life-Cycle Analysis</vt:lpstr>
      <vt:lpstr>Life Cycle Assessment and Inventory</vt:lpstr>
      <vt:lpstr>LCA - Pavements</vt:lpstr>
      <vt:lpstr>LCA - Buildings</vt:lpstr>
      <vt:lpstr>LCA at the MIT Concrete Sustainability Hub</vt:lpstr>
      <vt:lpstr>Summary</vt:lpstr>
      <vt:lpstr>Questions</vt:lpstr>
    </vt:vector>
  </TitlesOfParts>
  <Company>Portland Cement Association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dc:title>
  <dc:creator>nmohler</dc:creator>
  <cp:lastModifiedBy>mwilson</cp:lastModifiedBy>
  <cp:revision>102</cp:revision>
  <dcterms:created xsi:type="dcterms:W3CDTF">2011-02-14T20:09:53Z</dcterms:created>
  <dcterms:modified xsi:type="dcterms:W3CDTF">2012-01-09T21:35:54Z</dcterms:modified>
</cp:coreProperties>
</file>