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9" r:id="rId1"/>
  </p:sldMasterIdLst>
  <p:notesMasterIdLst>
    <p:notesMasterId r:id="rId60"/>
  </p:notesMasterIdLst>
  <p:handoutMasterIdLst>
    <p:handoutMasterId r:id="rId61"/>
  </p:handoutMasterIdLst>
  <p:sldIdLst>
    <p:sldId id="594" r:id="rId2"/>
    <p:sldId id="426" r:id="rId3"/>
    <p:sldId id="689" r:id="rId4"/>
    <p:sldId id="690" r:id="rId5"/>
    <p:sldId id="595" r:id="rId6"/>
    <p:sldId id="691" r:id="rId7"/>
    <p:sldId id="721" r:id="rId8"/>
    <p:sldId id="657" r:id="rId9"/>
    <p:sldId id="692" r:id="rId10"/>
    <p:sldId id="693" r:id="rId11"/>
    <p:sldId id="694" r:id="rId12"/>
    <p:sldId id="659" r:id="rId13"/>
    <p:sldId id="695" r:id="rId14"/>
    <p:sldId id="696" r:id="rId15"/>
    <p:sldId id="722" r:id="rId16"/>
    <p:sldId id="662" r:id="rId17"/>
    <p:sldId id="661" r:id="rId18"/>
    <p:sldId id="663" r:id="rId19"/>
    <p:sldId id="697" r:id="rId20"/>
    <p:sldId id="698" r:id="rId21"/>
    <p:sldId id="699" r:id="rId22"/>
    <p:sldId id="700" r:id="rId23"/>
    <p:sldId id="701" r:id="rId24"/>
    <p:sldId id="702" r:id="rId25"/>
    <p:sldId id="669" r:id="rId26"/>
    <p:sldId id="703" r:id="rId27"/>
    <p:sldId id="671" r:id="rId28"/>
    <p:sldId id="672" r:id="rId29"/>
    <p:sldId id="673" r:id="rId30"/>
    <p:sldId id="675" r:id="rId31"/>
    <p:sldId id="676" r:id="rId32"/>
    <p:sldId id="677" r:id="rId33"/>
    <p:sldId id="704" r:id="rId34"/>
    <p:sldId id="678" r:id="rId35"/>
    <p:sldId id="705" r:id="rId36"/>
    <p:sldId id="679" r:id="rId37"/>
    <p:sldId id="706" r:id="rId38"/>
    <p:sldId id="707" r:id="rId39"/>
    <p:sldId id="708" r:id="rId40"/>
    <p:sldId id="709" r:id="rId41"/>
    <p:sldId id="710" r:id="rId42"/>
    <p:sldId id="711" r:id="rId43"/>
    <p:sldId id="712" r:id="rId44"/>
    <p:sldId id="683" r:id="rId45"/>
    <p:sldId id="713" r:id="rId46"/>
    <p:sldId id="714" r:id="rId47"/>
    <p:sldId id="685" r:id="rId48"/>
    <p:sldId id="686" r:id="rId49"/>
    <p:sldId id="687" r:id="rId50"/>
    <p:sldId id="726" r:id="rId51"/>
    <p:sldId id="715" r:id="rId52"/>
    <p:sldId id="727" r:id="rId53"/>
    <p:sldId id="729" r:id="rId54"/>
    <p:sldId id="716" r:id="rId55"/>
    <p:sldId id="730" r:id="rId56"/>
    <p:sldId id="717" r:id="rId57"/>
    <p:sldId id="718" r:id="rId58"/>
    <p:sldId id="732" r:id="rId59"/>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p:defaultTextStyle>
  <p:extLst>
    <p:ext uri="{EFAFB233-063F-42B5-8137-9DF3F51BA10A}">
      <p15:sldGuideLst xmlns:p15="http://schemas.microsoft.com/office/powerpoint/2012/main">
        <p15:guide id="1" orient="horz" pos="862">
          <p15:clr>
            <a:srgbClr val="A4A3A4"/>
          </p15:clr>
        </p15:guide>
        <p15:guide id="2" pos="3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0CD2"/>
    <a:srgbClr val="D10E70"/>
    <a:srgbClr val="2C08D2"/>
    <a:srgbClr val="D1180D"/>
    <a:srgbClr val="D18711"/>
    <a:srgbClr val="D15A0F"/>
    <a:srgbClr val="1A8BD3"/>
    <a:srgbClr val="1745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52" autoAdjust="0"/>
    <p:restoredTop sz="78034" autoAdjust="0"/>
  </p:normalViewPr>
  <p:slideViewPr>
    <p:cSldViewPr snapToGrid="0">
      <p:cViewPr varScale="1">
        <p:scale>
          <a:sx n="92" d="100"/>
          <a:sy n="92" d="100"/>
        </p:scale>
        <p:origin x="2076" y="78"/>
      </p:cViewPr>
      <p:guideLst>
        <p:guide orient="horz" pos="862"/>
        <p:guide pos="336"/>
      </p:guideLst>
    </p:cSldViewPr>
  </p:slideViewPr>
  <p:notesTextViewPr>
    <p:cViewPr>
      <p:scale>
        <a:sx n="100" d="100"/>
        <a:sy n="100" d="100"/>
      </p:scale>
      <p:origin x="0" y="0"/>
    </p:cViewPr>
  </p:notesTextViewPr>
  <p:sorterViewPr>
    <p:cViewPr>
      <p:scale>
        <a:sx n="66" d="100"/>
        <a:sy n="66" d="100"/>
      </p:scale>
      <p:origin x="0" y="329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defRPr sz="1200" smtClean="0"/>
            </a:lvl1pPr>
          </a:lstStyle>
          <a:p>
            <a:pPr>
              <a:defRPr/>
            </a:pPr>
            <a:endParaRPr lang="en-US" dirty="0"/>
          </a:p>
        </p:txBody>
      </p:sp>
      <p:sp>
        <p:nvSpPr>
          <p:cNvPr id="11267" name="Rectangle 3"/>
          <p:cNvSpPr>
            <a:spLocks noGrp="1" noChangeArrowheads="1"/>
          </p:cNvSpPr>
          <p:nvPr>
            <p:ph type="dt" sz="quarter" idx="1"/>
          </p:nvPr>
        </p:nvSpPr>
        <p:spPr bwMode="auto">
          <a:xfrm>
            <a:off x="397256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a:defRPr sz="1200" smtClean="0"/>
            </a:lvl1pPr>
          </a:lstStyle>
          <a:p>
            <a:pPr>
              <a:defRPr/>
            </a:pPr>
            <a:endParaRPr lang="en-US" dirty="0"/>
          </a:p>
        </p:txBody>
      </p:sp>
      <p:sp>
        <p:nvSpPr>
          <p:cNvPr id="11268" name="Rectangle 4"/>
          <p:cNvSpPr>
            <a:spLocks noGrp="1" noChangeArrowheads="1"/>
          </p:cNvSpPr>
          <p:nvPr>
            <p:ph type="ftr" sz="quarter" idx="2"/>
          </p:nvPr>
        </p:nvSpPr>
        <p:spPr bwMode="auto">
          <a:xfrm>
            <a:off x="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defRPr sz="1200" smtClean="0"/>
            </a:lvl1pPr>
          </a:lstStyle>
          <a:p>
            <a:pPr>
              <a:defRPr/>
            </a:pPr>
            <a:endParaRPr lang="en-US" dirty="0"/>
          </a:p>
        </p:txBody>
      </p:sp>
      <p:sp>
        <p:nvSpPr>
          <p:cNvPr id="11269" name="Rectangle 5"/>
          <p:cNvSpPr>
            <a:spLocks noGrp="1" noChangeArrowheads="1"/>
          </p:cNvSpPr>
          <p:nvPr>
            <p:ph type="sldNum" sz="quarter" idx="3"/>
          </p:nvPr>
        </p:nvSpPr>
        <p:spPr bwMode="auto">
          <a:xfrm>
            <a:off x="397256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a:defRPr sz="1200" smtClean="0"/>
            </a:lvl1pPr>
          </a:lstStyle>
          <a:p>
            <a:pPr>
              <a:defRPr/>
            </a:pPr>
            <a:fld id="{2B897849-907E-490A-9835-1505BEBF6276}" type="slidenum">
              <a:rPr lang="en-US"/>
              <a:pPr>
                <a:defRPr/>
              </a:pPr>
              <a:t>‹#›</a:t>
            </a:fld>
            <a:endParaRPr lang="en-US" dirty="0"/>
          </a:p>
        </p:txBody>
      </p:sp>
    </p:spTree>
    <p:extLst>
      <p:ext uri="{BB962C8B-B14F-4D97-AF65-F5344CB8AC3E}">
        <p14:creationId xmlns:p14="http://schemas.microsoft.com/office/powerpoint/2010/main" val="30597288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defRPr sz="1200" smtClean="0"/>
            </a:lvl1pPr>
          </a:lstStyle>
          <a:p>
            <a:pPr>
              <a:defRPr/>
            </a:pPr>
            <a:endParaRPr lang="en-US" dirty="0"/>
          </a:p>
        </p:txBody>
      </p:sp>
      <p:sp>
        <p:nvSpPr>
          <p:cNvPr id="9219" name="Rectangle 3"/>
          <p:cNvSpPr>
            <a:spLocks noGrp="1" noChangeArrowheads="1"/>
          </p:cNvSpPr>
          <p:nvPr>
            <p:ph type="dt" idx="1"/>
          </p:nvPr>
        </p:nvSpPr>
        <p:spPr bwMode="auto">
          <a:xfrm>
            <a:off x="397256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a:defRPr sz="1200" smtClean="0"/>
            </a:lvl1pPr>
          </a:lstStyle>
          <a:p>
            <a:pPr>
              <a:defRPr/>
            </a:pPr>
            <a:endParaRPr lang="en-US" dirty="0"/>
          </a:p>
        </p:txBody>
      </p:sp>
      <p:sp>
        <p:nvSpPr>
          <p:cNvPr id="1229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934720" y="4415790"/>
            <a:ext cx="5140960" cy="418338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222" name="Rectangle 6"/>
          <p:cNvSpPr>
            <a:spLocks noGrp="1" noChangeArrowheads="1"/>
          </p:cNvSpPr>
          <p:nvPr>
            <p:ph type="ftr" sz="quarter" idx="4"/>
          </p:nvPr>
        </p:nvSpPr>
        <p:spPr bwMode="auto">
          <a:xfrm>
            <a:off x="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defRPr sz="1200" smtClean="0"/>
            </a:lvl1pPr>
          </a:lstStyle>
          <a:p>
            <a:pPr>
              <a:defRPr/>
            </a:pPr>
            <a:endParaRPr lang="en-US" dirty="0"/>
          </a:p>
        </p:txBody>
      </p:sp>
      <p:sp>
        <p:nvSpPr>
          <p:cNvPr id="9223" name="Rectangle 7"/>
          <p:cNvSpPr>
            <a:spLocks noGrp="1" noChangeArrowheads="1"/>
          </p:cNvSpPr>
          <p:nvPr>
            <p:ph type="sldNum" sz="quarter" idx="5"/>
          </p:nvPr>
        </p:nvSpPr>
        <p:spPr bwMode="auto">
          <a:xfrm>
            <a:off x="397256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a:defRPr sz="1200" smtClean="0"/>
            </a:lvl1pPr>
          </a:lstStyle>
          <a:p>
            <a:pPr>
              <a:defRPr/>
            </a:pPr>
            <a:fld id="{3116968E-A47D-433E-9F1E-13B567A9FFB0}" type="slidenum">
              <a:rPr lang="en-US"/>
              <a:pPr>
                <a:defRPr/>
              </a:pPr>
              <a:t>‹#›</a:t>
            </a:fld>
            <a:endParaRPr lang="en-US" dirty="0"/>
          </a:p>
        </p:txBody>
      </p:sp>
    </p:spTree>
    <p:extLst>
      <p:ext uri="{BB962C8B-B14F-4D97-AF65-F5344CB8AC3E}">
        <p14:creationId xmlns:p14="http://schemas.microsoft.com/office/powerpoint/2010/main" val="399815037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Design and Control of Concrete Mixtures, 16</a:t>
            </a:r>
            <a:r>
              <a:rPr lang="en-US" baseline="30000" dirty="0" smtClean="0"/>
              <a:t>th</a:t>
            </a:r>
            <a:r>
              <a:rPr lang="en-US" dirty="0" smtClean="0"/>
              <a:t> edition, Chapter 12 – Properties of Concrete</a:t>
            </a:r>
          </a:p>
          <a:p>
            <a:endParaRPr lang="en-US" dirty="0"/>
          </a:p>
        </p:txBody>
      </p:sp>
      <p:sp>
        <p:nvSpPr>
          <p:cNvPr id="4" name="Slide Number Placeholder 3"/>
          <p:cNvSpPr>
            <a:spLocks noGrp="1"/>
          </p:cNvSpPr>
          <p:nvPr>
            <p:ph type="sldNum" sz="quarter" idx="10"/>
          </p:nvPr>
        </p:nvSpPr>
        <p:spPr/>
        <p:txBody>
          <a:bodyPr/>
          <a:lstStyle/>
          <a:p>
            <a:pPr>
              <a:defRPr/>
            </a:pPr>
            <a:fld id="{3116968E-A47D-433E-9F1E-13B567A9FFB0}" type="slidenum">
              <a:rPr lang="en-US" smtClean="0"/>
              <a:pPr>
                <a:defRPr/>
              </a:pPr>
              <a:t>1</a:t>
            </a:fld>
            <a:endParaRPr lang="en-US" dirty="0"/>
          </a:p>
        </p:txBody>
      </p:sp>
    </p:spTree>
    <p:extLst>
      <p:ext uri="{BB962C8B-B14F-4D97-AF65-F5344CB8AC3E}">
        <p14:creationId xmlns:p14="http://schemas.microsoft.com/office/powerpoint/2010/main" val="38890712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panose="020B0604020202020204" pitchFamily="34" charset="0"/>
                <a:ea typeface="+mn-ea"/>
                <a:cs typeface="Arial" panose="020B0604020202020204" pitchFamily="34" charset="0"/>
              </a:rPr>
              <a:t>Bleeding is the development of a layer of water at the top or surface of freshly placed concrete. It is caused by settlement of solid particles and the simultaneous upward migration of water, shown in this image. Some bleeding is normal and it should not diminish the quality of properly placed, finished, and cured concrete. </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99672D1-A488-48B1-85D2-DE41CC76A0B8}" type="slidenum">
              <a:rPr lang="en-US" smtClean="0"/>
              <a:pPr/>
              <a:t>10</a:t>
            </a:fld>
            <a:endParaRPr lang="en-US"/>
          </a:p>
        </p:txBody>
      </p:sp>
    </p:spTree>
    <p:extLst>
      <p:ext uri="{BB962C8B-B14F-4D97-AF65-F5344CB8AC3E}">
        <p14:creationId xmlns:p14="http://schemas.microsoft.com/office/powerpoint/2010/main" val="3510120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panose="020B0604020202020204" pitchFamily="34" charset="0"/>
                <a:ea typeface="+mn-ea"/>
                <a:cs typeface="Arial" panose="020B0604020202020204" pitchFamily="34" charset="0"/>
              </a:rPr>
              <a:t>Excessive bleeding increases the water-cement ratio near the top surface which creates a weak top layer with poor durability, particularly if finishing operations take place while bleed water is present. A water pocket or void can develop under a prematurely finished surface  (which can cause a future surface delamination). Bleed water can accumulate under and alongside coarse aggregate particles as shown.</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99672D1-A488-48B1-85D2-DE41CC76A0B8}" type="slidenum">
              <a:rPr lang="en-US" smtClean="0"/>
              <a:pPr/>
              <a:t>11</a:t>
            </a:fld>
            <a:endParaRPr lang="en-US"/>
          </a:p>
        </p:txBody>
      </p:sp>
    </p:spTree>
    <p:extLst>
      <p:ext uri="{BB962C8B-B14F-4D97-AF65-F5344CB8AC3E}">
        <p14:creationId xmlns:p14="http://schemas.microsoft.com/office/powerpoint/2010/main" val="1129073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latin typeface="Arial" charset="0"/>
                <a:ea typeface="ＭＳ Ｐゴシック" pitchFamily="1" charset="-128"/>
                <a:cs typeface="+mn-cs"/>
              </a:rPr>
              <a:t>The bleeding properties of fresh concrete can be determined by two methods described in The bleeding rate and bleeding capacity increases with initial water content, concrete height, and pressure. </a:t>
            </a:r>
            <a:endParaRPr lang="en-US" i="0" dirty="0"/>
          </a:p>
        </p:txBody>
      </p:sp>
      <p:sp>
        <p:nvSpPr>
          <p:cNvPr id="4" name="Slide Number Placeholder 3"/>
          <p:cNvSpPr>
            <a:spLocks noGrp="1"/>
          </p:cNvSpPr>
          <p:nvPr>
            <p:ph type="sldNum" sz="quarter" idx="10"/>
          </p:nvPr>
        </p:nvSpPr>
        <p:spPr/>
        <p:txBody>
          <a:bodyPr/>
          <a:lstStyle/>
          <a:p>
            <a:pPr>
              <a:defRPr/>
            </a:pPr>
            <a:fld id="{3116968E-A47D-433E-9F1E-13B567A9FFB0}" type="slidenum">
              <a:rPr lang="en-US" smtClean="0"/>
              <a:pPr>
                <a:defRPr/>
              </a:pPr>
              <a:t>12</a:t>
            </a:fld>
            <a:endParaRPr lang="en-US" dirty="0"/>
          </a:p>
        </p:txBody>
      </p:sp>
    </p:spTree>
    <p:extLst>
      <p:ext uri="{BB962C8B-B14F-4D97-AF65-F5344CB8AC3E}">
        <p14:creationId xmlns:p14="http://schemas.microsoft.com/office/powerpoint/2010/main" val="31294312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panose="020B0604020202020204" pitchFamily="34" charset="0"/>
                <a:ea typeface="+mn-ea"/>
                <a:cs typeface="Arial" panose="020B0604020202020204" pitchFamily="34" charset="0"/>
              </a:rPr>
              <a:t>Large bleed channels may form from concrete mixtures with very low cement contents, high water contents, or other mixtures with high bleeding properties.</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99672D1-A488-48B1-85D2-DE41CC76A0B8}" type="slidenum">
              <a:rPr lang="en-US" smtClean="0"/>
              <a:pPr/>
              <a:t>13</a:t>
            </a:fld>
            <a:endParaRPr lang="en-US"/>
          </a:p>
        </p:txBody>
      </p:sp>
    </p:spTree>
    <p:extLst>
      <p:ext uri="{BB962C8B-B14F-4D97-AF65-F5344CB8AC3E}">
        <p14:creationId xmlns:p14="http://schemas.microsoft.com/office/powerpoint/2010/main" val="27968219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panose="020B0604020202020204" pitchFamily="34" charset="0"/>
                <a:ea typeface="+mn-ea"/>
                <a:cs typeface="Arial" panose="020B0604020202020204" pitchFamily="34" charset="0"/>
              </a:rPr>
              <a:t>Effect of cement fineness by Wagner </a:t>
            </a:r>
            <a:r>
              <a:rPr lang="en-US" sz="1200" kern="1200" baseline="0" dirty="0" err="1" smtClean="0">
                <a:solidFill>
                  <a:schemeClr val="tx1"/>
                </a:solidFill>
                <a:latin typeface="Arial" panose="020B0604020202020204" pitchFamily="34" charset="0"/>
                <a:ea typeface="+mn-ea"/>
                <a:cs typeface="Arial" panose="020B0604020202020204" pitchFamily="34" charset="0"/>
              </a:rPr>
              <a:t>turbidimeter</a:t>
            </a:r>
            <a:r>
              <a:rPr lang="en-US" sz="1200" kern="1200" baseline="0" dirty="0" smtClean="0">
                <a:solidFill>
                  <a:schemeClr val="tx1"/>
                </a:solidFill>
                <a:latin typeface="Arial" panose="020B0604020202020204" pitchFamily="34" charset="0"/>
                <a:ea typeface="+mn-ea"/>
                <a:cs typeface="Arial" panose="020B0604020202020204" pitchFamily="34" charset="0"/>
              </a:rPr>
              <a:t> on bleeding capacity of paste. Note that Wagner values are slightly more than half of Blaine values (</a:t>
            </a:r>
            <a:r>
              <a:rPr lang="en-US" sz="1200" kern="1200" baseline="0" dirty="0" err="1" smtClean="0">
                <a:solidFill>
                  <a:schemeClr val="tx1"/>
                </a:solidFill>
                <a:latin typeface="Arial" panose="020B0604020202020204" pitchFamily="34" charset="0"/>
                <a:ea typeface="+mn-ea"/>
                <a:cs typeface="Arial" panose="020B0604020202020204" pitchFamily="34" charset="0"/>
              </a:rPr>
              <a:t>Steinour</a:t>
            </a:r>
            <a:r>
              <a:rPr lang="en-US" sz="1200" kern="1200" baseline="0" dirty="0" smtClean="0">
                <a:solidFill>
                  <a:schemeClr val="tx1"/>
                </a:solidFill>
                <a:latin typeface="Arial" panose="020B0604020202020204" pitchFamily="34" charset="0"/>
                <a:ea typeface="+mn-ea"/>
                <a:cs typeface="Arial" panose="020B0604020202020204" pitchFamily="34" charset="0"/>
              </a:rPr>
              <a:t> 1945).</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99672D1-A488-48B1-85D2-DE41CC76A0B8}" type="slidenum">
              <a:rPr lang="en-US" smtClean="0"/>
              <a:pPr/>
              <a:t>14</a:t>
            </a:fld>
            <a:endParaRPr lang="en-US"/>
          </a:p>
        </p:txBody>
      </p:sp>
    </p:spTree>
    <p:extLst>
      <p:ext uri="{BB962C8B-B14F-4D97-AF65-F5344CB8AC3E}">
        <p14:creationId xmlns:p14="http://schemas.microsoft.com/office/powerpoint/2010/main" val="29550348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57200" marR="0" indent="-457200" algn="l" defTabSz="914400" rtl="0" eaLnBrk="0" fontAlgn="base" latinLnBrk="0" hangingPunct="0">
              <a:lnSpc>
                <a:spcPct val="100000"/>
              </a:lnSpc>
              <a:spcBef>
                <a:spcPct val="30000"/>
              </a:spcBef>
              <a:spcAft>
                <a:spcPct val="0"/>
              </a:spcAft>
              <a:buClrTx/>
              <a:buSzTx/>
              <a:buFont typeface="+mj-lt"/>
              <a:buNone/>
              <a:tabLst/>
              <a:defRPr/>
            </a:pPr>
            <a:r>
              <a:rPr lang="en-US" sz="1200" dirty="0" smtClean="0">
                <a:solidFill>
                  <a:schemeClr val="tx1"/>
                </a:solidFill>
              </a:rPr>
              <a:t>The most effective means of reducing bleeding in concrete include: </a:t>
            </a:r>
          </a:p>
          <a:p>
            <a:pPr marL="457200" indent="-457200">
              <a:buFont typeface="+mj-lt"/>
              <a:buAutoNum type="arabicPeriod"/>
            </a:pPr>
            <a:endParaRPr lang="en-US" dirty="0" smtClean="0">
              <a:solidFill>
                <a:schemeClr val="tx1"/>
              </a:solidFill>
            </a:endParaRPr>
          </a:p>
          <a:p>
            <a:pPr marL="457200" indent="-457200">
              <a:buFont typeface="+mj-lt"/>
              <a:buAutoNum type="arabicPeriod"/>
            </a:pPr>
            <a:r>
              <a:rPr lang="en-US" dirty="0" smtClean="0">
                <a:solidFill>
                  <a:schemeClr val="tx1"/>
                </a:solidFill>
              </a:rPr>
              <a:t>reduce the water content, water-</a:t>
            </a:r>
            <a:r>
              <a:rPr lang="en-US" dirty="0" err="1" smtClean="0">
                <a:solidFill>
                  <a:schemeClr val="tx1"/>
                </a:solidFill>
              </a:rPr>
              <a:t>cementitious</a:t>
            </a:r>
            <a:r>
              <a:rPr lang="en-US" dirty="0" smtClean="0">
                <a:solidFill>
                  <a:schemeClr val="tx1"/>
                </a:solidFill>
              </a:rPr>
              <a:t> material ratio, and slump</a:t>
            </a:r>
          </a:p>
          <a:p>
            <a:pPr marL="457200" indent="-457200">
              <a:buFont typeface="+mj-lt"/>
              <a:buAutoNum type="arabicPeriod"/>
            </a:pPr>
            <a:r>
              <a:rPr lang="en-US" dirty="0" smtClean="0">
                <a:solidFill>
                  <a:schemeClr val="tx1"/>
                </a:solidFill>
              </a:rPr>
              <a:t>increase the amount of cement resulting in a reduced water-cement ratio</a:t>
            </a:r>
          </a:p>
          <a:p>
            <a:pPr marL="457200" indent="-457200">
              <a:buFont typeface="+mj-lt"/>
              <a:buAutoNum type="arabicPeriod"/>
            </a:pPr>
            <a:r>
              <a:rPr lang="en-US" dirty="0" smtClean="0">
                <a:solidFill>
                  <a:schemeClr val="tx1"/>
                </a:solidFill>
              </a:rPr>
              <a:t>use finer </a:t>
            </a:r>
            <a:r>
              <a:rPr lang="en-US" dirty="0" err="1" smtClean="0">
                <a:solidFill>
                  <a:schemeClr val="tx1"/>
                </a:solidFill>
              </a:rPr>
              <a:t>cementitious</a:t>
            </a:r>
            <a:r>
              <a:rPr lang="en-US" dirty="0" smtClean="0">
                <a:solidFill>
                  <a:schemeClr val="tx1"/>
                </a:solidFill>
              </a:rPr>
              <a:t> materials</a:t>
            </a:r>
          </a:p>
          <a:p>
            <a:pPr marL="457200" indent="-457200">
              <a:buFont typeface="+mj-lt"/>
              <a:buAutoNum type="arabicPeriod"/>
            </a:pPr>
            <a:r>
              <a:rPr lang="en-US" dirty="0" smtClean="0">
                <a:solidFill>
                  <a:schemeClr val="tx1"/>
                </a:solidFill>
              </a:rPr>
              <a:t>use blended hydraulic elements</a:t>
            </a:r>
          </a:p>
          <a:p>
            <a:pPr marL="457200" indent="-457200">
              <a:buFont typeface="+mj-lt"/>
              <a:buAutoNum type="arabicPeriod"/>
            </a:pPr>
            <a:r>
              <a:rPr lang="en-US" dirty="0" smtClean="0">
                <a:solidFill>
                  <a:schemeClr val="tx1"/>
                </a:solidFill>
              </a:rPr>
              <a:t>increase the amount of supplementary cementing materials such as fly ash, slag cement, or silica fume</a:t>
            </a:r>
          </a:p>
          <a:p>
            <a:pPr marL="457200" indent="-457200">
              <a:buFont typeface="+mj-lt"/>
              <a:buAutoNum type="arabicPeriod"/>
            </a:pPr>
            <a:r>
              <a:rPr lang="en-US" dirty="0" smtClean="0">
                <a:solidFill>
                  <a:schemeClr val="tx1"/>
                </a:solidFill>
              </a:rPr>
              <a:t>increase the amount of fines in the sand</a:t>
            </a:r>
          </a:p>
          <a:p>
            <a:pPr marL="457200" indent="-457200">
              <a:buFont typeface="+mj-lt"/>
              <a:buAutoNum type="arabicPeriod"/>
            </a:pPr>
            <a:r>
              <a:rPr lang="en-US" dirty="0" smtClean="0">
                <a:solidFill>
                  <a:schemeClr val="tx1"/>
                </a:solidFill>
              </a:rPr>
              <a:t>use chemical admixtures that permit reduced water-to-</a:t>
            </a:r>
            <a:r>
              <a:rPr lang="en-US" dirty="0" err="1" smtClean="0">
                <a:solidFill>
                  <a:schemeClr val="tx1"/>
                </a:solidFill>
              </a:rPr>
              <a:t>cementitious</a:t>
            </a:r>
            <a:r>
              <a:rPr lang="en-US" dirty="0" smtClean="0">
                <a:solidFill>
                  <a:schemeClr val="tx1"/>
                </a:solidFill>
              </a:rPr>
              <a:t> materials ratios or provide other means capable of reducing the bleeding of concrete</a:t>
            </a:r>
          </a:p>
          <a:p>
            <a:pPr marL="457200" indent="-457200">
              <a:buFont typeface="+mj-lt"/>
              <a:buAutoNum type="arabicPeriod"/>
            </a:pPr>
            <a:r>
              <a:rPr lang="en-US" dirty="0" smtClean="0">
                <a:solidFill>
                  <a:schemeClr val="tx1"/>
                </a:solidFill>
              </a:rPr>
              <a:t>use air-entrained concrete.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116968E-A47D-433E-9F1E-13B567A9FFB0}" type="slidenum">
              <a:rPr lang="en-US" smtClean="0"/>
              <a:pPr>
                <a:defRPr/>
              </a:pPr>
              <a:t>15</a:t>
            </a:fld>
            <a:endParaRPr lang="en-US" dirty="0"/>
          </a:p>
        </p:txBody>
      </p:sp>
    </p:spTree>
    <p:extLst>
      <p:ext uri="{BB962C8B-B14F-4D97-AF65-F5344CB8AC3E}">
        <p14:creationId xmlns:p14="http://schemas.microsoft.com/office/powerpoint/2010/main" val="38312492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latin typeface="Arial" charset="0"/>
                <a:ea typeface="ＭＳ Ｐゴシック" pitchFamily="1" charset="-128"/>
                <a:cs typeface="+mn-cs"/>
              </a:rPr>
              <a:t>As summarized in this table, the constituent materials may have a significant effect on air content generated in the concrete.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116968E-A47D-433E-9F1E-13B567A9FFB0}" type="slidenum">
              <a:rPr lang="en-US" smtClean="0"/>
              <a:pPr>
                <a:defRPr/>
              </a:pPr>
              <a:t>16</a:t>
            </a:fld>
            <a:endParaRPr lang="en-US" dirty="0"/>
          </a:p>
        </p:txBody>
      </p:sp>
    </p:spTree>
    <p:extLst>
      <p:ext uri="{BB962C8B-B14F-4D97-AF65-F5344CB8AC3E}">
        <p14:creationId xmlns:p14="http://schemas.microsoft.com/office/powerpoint/2010/main" val="23652604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Arial" charset="0"/>
                <a:ea typeface="ＭＳ Ｐゴシック" pitchFamily="1" charset="-128"/>
                <a:cs typeface="+mn-cs"/>
              </a:rPr>
              <a:t>This figure shows the relationship between aggregate size, cement content, and air content of concrete. The air-entraining admixture dosage per unit of cement was constant for air-entrained concrete.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Arial" charset="0"/>
              <a:ea typeface="ＭＳ Ｐゴシック" pitchFamily="1" charset="-128"/>
              <a:cs typeface="+mn-cs"/>
            </a:endParaRPr>
          </a:p>
        </p:txBody>
      </p:sp>
      <p:sp>
        <p:nvSpPr>
          <p:cNvPr id="4" name="Slide Number Placeholder 3"/>
          <p:cNvSpPr>
            <a:spLocks noGrp="1"/>
          </p:cNvSpPr>
          <p:nvPr>
            <p:ph type="sldNum" sz="quarter" idx="10"/>
          </p:nvPr>
        </p:nvSpPr>
        <p:spPr/>
        <p:txBody>
          <a:bodyPr/>
          <a:lstStyle/>
          <a:p>
            <a:pPr>
              <a:defRPr/>
            </a:pPr>
            <a:fld id="{3116968E-A47D-433E-9F1E-13B567A9FFB0}" type="slidenum">
              <a:rPr lang="en-US" smtClean="0"/>
              <a:pPr>
                <a:defRPr/>
              </a:pPr>
              <a:t>17</a:t>
            </a:fld>
            <a:endParaRPr lang="en-US" dirty="0"/>
          </a:p>
        </p:txBody>
      </p:sp>
    </p:spTree>
    <p:extLst>
      <p:ext uri="{BB962C8B-B14F-4D97-AF65-F5344CB8AC3E}">
        <p14:creationId xmlns:p14="http://schemas.microsoft.com/office/powerpoint/2010/main" val="8068506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latin typeface="Arial" charset="0"/>
                <a:ea typeface="ＭＳ Ｐゴシック" pitchFamily="1" charset="-128"/>
                <a:cs typeface="+mn-cs"/>
              </a:rPr>
              <a:t>The relationship between percentage of fine aggregate and air content of concrete is shown in the figure. As shown in this graph, increasing the amount of fine aggregate causes more air to be entrained for a given amount of air-entraining cement or admixture. Fine-aggregate particles passing the 600 </a:t>
            </a:r>
            <a:r>
              <a:rPr lang="en-US" sz="1200" kern="1200" baseline="0" dirty="0" err="1" smtClean="0">
                <a:solidFill>
                  <a:schemeClr val="tx1"/>
                </a:solidFill>
                <a:latin typeface="Arial" charset="0"/>
                <a:ea typeface="ＭＳ Ｐゴシック" pitchFamily="1" charset="-128"/>
                <a:cs typeface="+mn-cs"/>
              </a:rPr>
              <a:t>μm</a:t>
            </a:r>
            <a:r>
              <a:rPr lang="en-US" sz="1200" kern="1200" baseline="0" dirty="0" smtClean="0">
                <a:solidFill>
                  <a:schemeClr val="tx1"/>
                </a:solidFill>
                <a:latin typeface="Arial" charset="0"/>
                <a:ea typeface="ＭＳ Ｐゴシック" pitchFamily="1" charset="-128"/>
                <a:cs typeface="+mn-cs"/>
              </a:rPr>
              <a:t> to 150 </a:t>
            </a:r>
            <a:r>
              <a:rPr lang="en-US" sz="1200" kern="1200" baseline="0" dirty="0" err="1" smtClean="0">
                <a:solidFill>
                  <a:schemeClr val="tx1"/>
                </a:solidFill>
                <a:latin typeface="Arial" charset="0"/>
                <a:ea typeface="ＭＳ Ｐゴシック" pitchFamily="1" charset="-128"/>
                <a:cs typeface="+mn-cs"/>
              </a:rPr>
              <a:t>μm</a:t>
            </a:r>
            <a:r>
              <a:rPr lang="en-US" sz="1200" kern="1200" baseline="0" dirty="0" smtClean="0">
                <a:solidFill>
                  <a:schemeClr val="tx1"/>
                </a:solidFill>
                <a:latin typeface="Arial" charset="0"/>
                <a:ea typeface="ＭＳ Ｐゴシック" pitchFamily="1" charset="-128"/>
                <a:cs typeface="+mn-cs"/>
              </a:rPr>
              <a:t> (No. 30 to No. 100) sieves entrap more air than either very fine or coarser particles. Appreciable amounts of material passing the 150 </a:t>
            </a:r>
            <a:r>
              <a:rPr lang="en-US" sz="1200" kern="1200" baseline="0" dirty="0" err="1" smtClean="0">
                <a:solidFill>
                  <a:schemeClr val="tx1"/>
                </a:solidFill>
                <a:latin typeface="Arial" charset="0"/>
                <a:ea typeface="ＭＳ Ｐゴシック" pitchFamily="1" charset="-128"/>
                <a:cs typeface="+mn-cs"/>
              </a:rPr>
              <a:t>μm</a:t>
            </a:r>
            <a:r>
              <a:rPr lang="en-US" sz="1200" kern="1200" baseline="0" dirty="0" smtClean="0">
                <a:solidFill>
                  <a:schemeClr val="tx1"/>
                </a:solidFill>
                <a:latin typeface="Arial" charset="0"/>
                <a:ea typeface="ＭＳ Ｐゴシック" pitchFamily="1" charset="-128"/>
                <a:cs typeface="+mn-cs"/>
              </a:rPr>
              <a:t> (No. 100) sieve will result in a significant reduction of entrained air. </a:t>
            </a:r>
            <a:endParaRPr lang="en-US" dirty="0"/>
          </a:p>
        </p:txBody>
      </p:sp>
      <p:sp>
        <p:nvSpPr>
          <p:cNvPr id="4" name="Slide Number Placeholder 3"/>
          <p:cNvSpPr>
            <a:spLocks noGrp="1"/>
          </p:cNvSpPr>
          <p:nvPr>
            <p:ph type="sldNum" sz="quarter" idx="10"/>
          </p:nvPr>
        </p:nvSpPr>
        <p:spPr/>
        <p:txBody>
          <a:bodyPr/>
          <a:lstStyle/>
          <a:p>
            <a:pPr>
              <a:defRPr/>
            </a:pPr>
            <a:fld id="{3116968E-A47D-433E-9F1E-13B567A9FFB0}" type="slidenum">
              <a:rPr lang="en-US" smtClean="0"/>
              <a:pPr>
                <a:defRPr/>
              </a:pPr>
              <a:t>18</a:t>
            </a:fld>
            <a:endParaRPr lang="en-US" dirty="0"/>
          </a:p>
        </p:txBody>
      </p:sp>
    </p:spTree>
    <p:extLst>
      <p:ext uri="{BB962C8B-B14F-4D97-AF65-F5344CB8AC3E}">
        <p14:creationId xmlns:p14="http://schemas.microsoft.com/office/powerpoint/2010/main" val="37155602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panose="020B0604020202020204" pitchFamily="34" charset="0"/>
                <a:ea typeface="+mn-ea"/>
                <a:cs typeface="Arial" panose="020B0604020202020204" pitchFamily="34" charset="0"/>
              </a:rPr>
              <a:t>The mixing water used may also affect air content. Algae contaminated water increases air content. Highly alkaline wash water from truck mixers can affect air contents. The effect of water hardness in most municipal water supplies is generally insignificant. Very hard water from wells used in many communities, may decrease the air content in concrete. An increase in the mixing water makes more water available for the generation of air bubbles, thereby increasing the air content as slumps increase up to about 150 mm or 175 mm (6 in. or 7 in.). A very fluid concrete mixture with a 200-mm to 250-mm (8-in. to 10-in.) slump may lose air with the addition of water. </a:t>
            </a:r>
            <a:endParaRPr lang="en-US"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99672D1-A488-48B1-85D2-DE41CC76A0B8}" type="slidenum">
              <a:rPr lang="en-US" smtClean="0"/>
              <a:pPr/>
              <a:t>19</a:t>
            </a:fld>
            <a:endParaRPr lang="en-US"/>
          </a:p>
        </p:txBody>
      </p:sp>
    </p:spTree>
    <p:extLst>
      <p:ext uri="{BB962C8B-B14F-4D97-AF65-F5344CB8AC3E}">
        <p14:creationId xmlns:p14="http://schemas.microsoft.com/office/powerpoint/2010/main" val="4227994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This module discusses properties of concrete </a:t>
            </a:r>
            <a:r>
              <a:rPr lang="en-US" baseline="0" dirty="0" smtClean="0"/>
              <a:t>including </a:t>
            </a:r>
            <a:r>
              <a:rPr lang="en-US" dirty="0" smtClean="0"/>
              <a:t>fresh concrete topics, such as workability,</a:t>
            </a:r>
            <a:r>
              <a:rPr lang="en-US" baseline="0" dirty="0" smtClean="0"/>
              <a:t> air content; and hardened concrete properties, such as strength and volume stability.</a:t>
            </a: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116968E-A47D-433E-9F1E-13B567A9FFB0}" type="slidenum">
              <a:rPr lang="en-US" smtClean="0"/>
              <a:pPr>
                <a:defRPr/>
              </a:pPr>
              <a:t>2</a:t>
            </a:fld>
            <a:endParaRPr lang="en-US" dirty="0"/>
          </a:p>
        </p:txBody>
      </p:sp>
    </p:spTree>
    <p:extLst>
      <p:ext uri="{BB962C8B-B14F-4D97-AF65-F5344CB8AC3E}">
        <p14:creationId xmlns:p14="http://schemas.microsoft.com/office/powerpoint/2010/main" val="39110598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panose="020B0604020202020204" pitchFamily="34" charset="0"/>
                <a:ea typeface="+mn-ea"/>
                <a:cs typeface="Arial" panose="020B0604020202020204" pitchFamily="34" charset="0"/>
              </a:rPr>
              <a:t>This table summarizes the effect of the production procedures on the air content. Mixing action is one of the most important factors in the production of entrained air in concrete. Uniform distribution of entrained air voids is essential to produce scale resistant concrete. The amount of entrained air varies with the type and condition of the mixer, the amount of concrete being mixed, and the rate and duration of mixing. The  amount of air entrained in a given mixture will decrease appreciably as the mixer blades become worn, or if hardened concrete is allowed to accumulate in the drum or on the blades. </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99672D1-A488-48B1-85D2-DE41CC76A0B8}" type="slidenum">
              <a:rPr lang="en-US" smtClean="0"/>
              <a:pPr/>
              <a:t>20</a:t>
            </a:fld>
            <a:endParaRPr lang="en-US"/>
          </a:p>
        </p:txBody>
      </p:sp>
    </p:spTree>
    <p:extLst>
      <p:ext uri="{BB962C8B-B14F-4D97-AF65-F5344CB8AC3E}">
        <p14:creationId xmlns:p14="http://schemas.microsoft.com/office/powerpoint/2010/main" val="24125446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panose="020B0604020202020204" pitchFamily="34" charset="0"/>
                <a:ea typeface="+mn-ea"/>
                <a:cs typeface="Arial" panose="020B0604020202020204" pitchFamily="34" charset="0"/>
              </a:rPr>
              <a:t>This graph shows the effect of mixing speed and duration of mixing on the air content of freshly mixed concretes made in a transit mixer. Generally, more air is entrained as the speed of mixing is increased up to about 20 rpm, beyond which air entrainment decreases. Mixing time and speed will have different effects on the air content of different mixtures. </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99672D1-A488-48B1-85D2-DE41CC76A0B8}" type="slidenum">
              <a:rPr lang="en-US" smtClean="0"/>
              <a:pPr/>
              <a:t>21</a:t>
            </a:fld>
            <a:endParaRPr lang="en-US"/>
          </a:p>
        </p:txBody>
      </p:sp>
    </p:spTree>
    <p:extLst>
      <p:ext uri="{BB962C8B-B14F-4D97-AF65-F5344CB8AC3E}">
        <p14:creationId xmlns:p14="http://schemas.microsoft.com/office/powerpoint/2010/main" val="39697674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panose="020B0604020202020204" pitchFamily="34" charset="0"/>
                <a:cs typeface="Arial" panose="020B0604020202020204" pitchFamily="34" charset="0"/>
              </a:rPr>
              <a:t>This graph </a:t>
            </a:r>
            <a:r>
              <a:rPr lang="en-US" sz="1200" kern="1200" baseline="0" dirty="0" smtClean="0">
                <a:solidFill>
                  <a:schemeClr val="tx1"/>
                </a:solidFill>
                <a:latin typeface="Arial" panose="020B0604020202020204" pitchFamily="34" charset="0"/>
                <a:ea typeface="+mn-ea"/>
                <a:cs typeface="Arial" panose="020B0604020202020204" pitchFamily="34" charset="0"/>
              </a:rPr>
              <a:t>shows the effect of continued mixer agitation on air content. The changes in air content with prolonged agitation can be explained by the relationship between slump and air content. Prolonged agitation will decrease slump and air content. When concrete is retempered (the addition of water and remixing to restore original slump), the air content is increased. However, after 4 hours, retempering is ineffective in increasing air content and may cause clustering of air bubbles. Prolonged mixing or agitation of concrete is accompanied by a progressive reduction in slump.</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99672D1-A488-48B1-85D2-DE41CC76A0B8}" type="slidenum">
              <a:rPr lang="en-US" smtClean="0"/>
              <a:pPr/>
              <a:t>22</a:t>
            </a:fld>
            <a:endParaRPr lang="en-US"/>
          </a:p>
        </p:txBody>
      </p:sp>
    </p:spTree>
    <p:extLst>
      <p:ext uri="{BB962C8B-B14F-4D97-AF65-F5344CB8AC3E}">
        <p14:creationId xmlns:p14="http://schemas.microsoft.com/office/powerpoint/2010/main" val="29445352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panose="020B0604020202020204" pitchFamily="34" charset="0"/>
                <a:ea typeface="+mn-ea"/>
                <a:cs typeface="Arial" panose="020B0604020202020204" pitchFamily="34" charset="0"/>
              </a:rPr>
              <a:t>The effects of transportation and delivery of concrete on the air content are summarized here. Generally, some air, approximately 1% to 2%, is lost during transportation of concrete from the mixer to the jobsite. The stability of the air content during transport is influenced by several variables including concrete ingredients, haul time, amount of agitation or vibration during transport, temperature, slump, and amount of retempering.</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99672D1-A488-48B1-85D2-DE41CC76A0B8}" type="slidenum">
              <a:rPr lang="en-US" smtClean="0"/>
              <a:pPr/>
              <a:t>23</a:t>
            </a:fld>
            <a:endParaRPr lang="en-US"/>
          </a:p>
        </p:txBody>
      </p:sp>
    </p:spTree>
    <p:extLst>
      <p:ext uri="{BB962C8B-B14F-4D97-AF65-F5344CB8AC3E}">
        <p14:creationId xmlns:p14="http://schemas.microsoft.com/office/powerpoint/2010/main" val="42573533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panose="020B0604020202020204" pitchFamily="34" charset="0"/>
                <a:ea typeface="+mn-ea"/>
                <a:cs typeface="Arial" panose="020B0604020202020204" pitchFamily="34" charset="0"/>
              </a:rPr>
              <a:t>The effect of placing techniques on air content is summarized in this table. Once at the jobsite, the concrete air content remains essentially constant during handling by chute discharge, wheelbarrow, power buggy, and shovel. However, concrete pumping, crane and bucket, and conveyor-belt handling can cause some loss of air, especially with high-air-content mixtures. Pumping concrete can cause a loss of up to 3% of air.</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99672D1-A488-48B1-85D2-DE41CC76A0B8}" type="slidenum">
              <a:rPr lang="en-US" smtClean="0"/>
              <a:pPr/>
              <a:t>24</a:t>
            </a:fld>
            <a:endParaRPr lang="en-US"/>
          </a:p>
        </p:txBody>
      </p:sp>
    </p:spTree>
    <p:extLst>
      <p:ext uri="{BB962C8B-B14F-4D97-AF65-F5344CB8AC3E}">
        <p14:creationId xmlns:p14="http://schemas.microsoft.com/office/powerpoint/2010/main" val="41857739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latin typeface="Arial" charset="0"/>
                <a:ea typeface="ＭＳ Ｐゴシック" pitchFamily="1" charset="-128"/>
                <a:cs typeface="+mn-cs"/>
              </a:rPr>
              <a:t>The greater the slump, air content, and vibration time, the larger the percentage of reduction in air content during vibration. Prolonged vibration of concrete should be avoided. Internal vibrators reduce air content more than external vibrators. The air loss due to vibration increases as the volume of concrete is reduced or as the vibration frequency is significantly increased.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116968E-A47D-433E-9F1E-13B567A9FFB0}" type="slidenum">
              <a:rPr lang="en-US" smtClean="0"/>
              <a:pPr>
                <a:defRPr/>
              </a:pPr>
              <a:t>25</a:t>
            </a:fld>
            <a:endParaRPr lang="en-US" dirty="0"/>
          </a:p>
        </p:txBody>
      </p:sp>
    </p:spTree>
    <p:extLst>
      <p:ext uri="{BB962C8B-B14F-4D97-AF65-F5344CB8AC3E}">
        <p14:creationId xmlns:p14="http://schemas.microsoft.com/office/powerpoint/2010/main" val="39615737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panose="020B0604020202020204" pitchFamily="34" charset="0"/>
                <a:ea typeface="+mn-ea"/>
                <a:cs typeface="Arial" panose="020B0604020202020204" pitchFamily="34" charset="0"/>
              </a:rPr>
              <a:t>The effect of finishing, internal vibration, and environment on control of air content in concrete is shown here. Proper screeding, floating, and general finishing practices should not affect the air content. </a:t>
            </a:r>
            <a:r>
              <a:rPr lang="en-US" sz="1200" kern="1200" baseline="0" dirty="0" err="1" smtClean="0">
                <a:solidFill>
                  <a:schemeClr val="tx1"/>
                </a:solidFill>
                <a:latin typeface="Arial" panose="020B0604020202020204" pitchFamily="34" charset="0"/>
                <a:ea typeface="+mn-ea"/>
                <a:cs typeface="Arial" panose="020B0604020202020204" pitchFamily="34" charset="0"/>
              </a:rPr>
              <a:t>Overfinishing</a:t>
            </a:r>
            <a:r>
              <a:rPr lang="en-US" sz="1200" kern="1200" baseline="0" dirty="0" smtClean="0">
                <a:solidFill>
                  <a:schemeClr val="tx1"/>
                </a:solidFill>
                <a:latin typeface="Arial" panose="020B0604020202020204" pitchFamily="34" charset="0"/>
                <a:ea typeface="+mn-ea"/>
                <a:cs typeface="Arial" panose="020B0604020202020204" pitchFamily="34" charset="0"/>
              </a:rPr>
              <a:t> (excessive finishing) may reduce the amount of entrained air in the surface region of slabs—thus making the concrete surface vulnerable to scaling. </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99672D1-A488-48B1-85D2-DE41CC76A0B8}" type="slidenum">
              <a:rPr lang="en-US" smtClean="0"/>
              <a:pPr/>
              <a:t>26</a:t>
            </a:fld>
            <a:endParaRPr lang="en-US"/>
          </a:p>
        </p:txBody>
      </p:sp>
    </p:spTree>
    <p:extLst>
      <p:ext uri="{BB962C8B-B14F-4D97-AF65-F5344CB8AC3E}">
        <p14:creationId xmlns:p14="http://schemas.microsoft.com/office/powerpoint/2010/main" val="39356854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latin typeface="Arial" charset="0"/>
                <a:ea typeface="ＭＳ Ｐゴシック" pitchFamily="1" charset="-128"/>
                <a:cs typeface="+mn-cs"/>
              </a:rPr>
              <a:t>As shown in these graphs, early finishing does not necessarily affect scale resistance unless bleed water is present. The graph on the left is 6% air-entrained concrete and the graph on the right is non-air-entrained concrete. Concrete to be exposed to deicers should never be steel troweled.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116968E-A47D-433E-9F1E-13B567A9FFB0}" type="slidenum">
              <a:rPr lang="en-US" smtClean="0"/>
              <a:pPr>
                <a:defRPr/>
              </a:pPr>
              <a:t>27</a:t>
            </a:fld>
            <a:endParaRPr lang="en-US" dirty="0"/>
          </a:p>
        </p:txBody>
      </p:sp>
    </p:spTree>
    <p:extLst>
      <p:ext uri="{BB962C8B-B14F-4D97-AF65-F5344CB8AC3E}">
        <p14:creationId xmlns:p14="http://schemas.microsoft.com/office/powerpoint/2010/main" val="2458087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latin typeface="Arial" charset="0"/>
                <a:ea typeface="ＭＳ Ｐゴシック" pitchFamily="1" charset="-128"/>
                <a:cs typeface="+mn-cs"/>
              </a:rPr>
              <a:t>The relationship between temperature, slump, and air content is shown here. Less air is entrained as the temperature of the concrete increases, particularly as slump is increased. During cold-weather concreting, the air-entraining admixture may lose some of its effectiveness if hot mix water is used during batching. To offset this loss, these admixtures should be added to the batch after the temperature of the concrete ingredients have equalized. Although increased concrete temperature during mixing generally reduces air volume, the spacing factor and specific surface are only slightly affected.</a:t>
            </a:r>
            <a:endParaRPr lang="en-US" dirty="0"/>
          </a:p>
        </p:txBody>
      </p:sp>
      <p:sp>
        <p:nvSpPr>
          <p:cNvPr id="4" name="Slide Number Placeholder 3"/>
          <p:cNvSpPr>
            <a:spLocks noGrp="1"/>
          </p:cNvSpPr>
          <p:nvPr>
            <p:ph type="sldNum" sz="quarter" idx="10"/>
          </p:nvPr>
        </p:nvSpPr>
        <p:spPr/>
        <p:txBody>
          <a:bodyPr/>
          <a:lstStyle/>
          <a:p>
            <a:pPr>
              <a:defRPr/>
            </a:pPr>
            <a:fld id="{3116968E-A47D-433E-9F1E-13B567A9FFB0}" type="slidenum">
              <a:rPr lang="en-US" smtClean="0"/>
              <a:pPr>
                <a:defRPr/>
              </a:pPr>
              <a:t>28</a:t>
            </a:fld>
            <a:endParaRPr lang="en-US" dirty="0"/>
          </a:p>
        </p:txBody>
      </p:sp>
    </p:spTree>
    <p:extLst>
      <p:ext uri="{BB962C8B-B14F-4D97-AF65-F5344CB8AC3E}">
        <p14:creationId xmlns:p14="http://schemas.microsoft.com/office/powerpoint/2010/main" val="25633545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latin typeface="Arial" charset="0"/>
                <a:ea typeface="ＭＳ Ｐゴシック" pitchFamily="1" charset="-128"/>
                <a:cs typeface="+mn-cs"/>
              </a:rPr>
              <a:t>Uniformity is a measure of the homogeneity of the concrete. This measurement includes within-batch uniformity and between batching of concrete mixtures. If the within-batch uniformity is low, this is indicative of inadequate or inefficient mixing. Uniformity of concrete is typically achieved by consolidation. </a:t>
            </a:r>
            <a:endParaRPr lang="en-US" dirty="0"/>
          </a:p>
        </p:txBody>
      </p:sp>
      <p:sp>
        <p:nvSpPr>
          <p:cNvPr id="4" name="Slide Number Placeholder 3"/>
          <p:cNvSpPr>
            <a:spLocks noGrp="1"/>
          </p:cNvSpPr>
          <p:nvPr>
            <p:ph type="sldNum" sz="quarter" idx="10"/>
          </p:nvPr>
        </p:nvSpPr>
        <p:spPr/>
        <p:txBody>
          <a:bodyPr/>
          <a:lstStyle/>
          <a:p>
            <a:pPr>
              <a:defRPr/>
            </a:pPr>
            <a:fld id="{3116968E-A47D-433E-9F1E-13B567A9FFB0}" type="slidenum">
              <a:rPr lang="en-US" smtClean="0"/>
              <a:pPr>
                <a:defRPr/>
              </a:pPr>
              <a:t>29</a:t>
            </a:fld>
            <a:endParaRPr lang="en-US" dirty="0"/>
          </a:p>
        </p:txBody>
      </p:sp>
    </p:spTree>
    <p:extLst>
      <p:ext uri="{BB962C8B-B14F-4D97-AF65-F5344CB8AC3E}">
        <p14:creationId xmlns:p14="http://schemas.microsoft.com/office/powerpoint/2010/main" val="1133855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panose="020B0604020202020204" pitchFamily="34" charset="0"/>
                <a:ea typeface="+mn-ea"/>
                <a:cs typeface="Arial" panose="020B0604020202020204" pitchFamily="34" charset="0"/>
              </a:rPr>
              <a:t>Quality concrete possesses well defined and accepted principal requirements. For freshly mixed concrete, those requirements include: c</a:t>
            </a:r>
            <a:r>
              <a:rPr lang="en-US" sz="1200" i="0" kern="1200" baseline="0" dirty="0" smtClean="0">
                <a:solidFill>
                  <a:schemeClr val="tx1"/>
                </a:solidFill>
                <a:latin typeface="Arial" panose="020B0604020202020204" pitchFamily="34" charset="0"/>
                <a:ea typeface="+mn-ea"/>
                <a:cs typeface="Arial" panose="020B0604020202020204" pitchFamily="34" charset="0"/>
              </a:rPr>
              <a:t>onsistency-–the ability to flow; stability-–the resistance to segregation; uniformity-–homogeneous mixture, with evenly dispersed constituents; workability-–ease of placing, consolidating, and finishing; finishability-–ease of performing finishing operations to achieve specified surface characteristics. </a:t>
            </a:r>
            <a:endParaRPr lang="en-US" i="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99672D1-A488-48B1-85D2-DE41CC76A0B8}" type="slidenum">
              <a:rPr lang="en-US" smtClean="0"/>
              <a:pPr/>
              <a:t>3</a:t>
            </a:fld>
            <a:endParaRPr lang="en-US"/>
          </a:p>
        </p:txBody>
      </p:sp>
    </p:spTree>
    <p:extLst>
      <p:ext uri="{BB962C8B-B14F-4D97-AF65-F5344CB8AC3E}">
        <p14:creationId xmlns:p14="http://schemas.microsoft.com/office/powerpoint/2010/main" val="27308211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latin typeface="Arial" charset="0"/>
                <a:ea typeface="ＭＳ Ｐゴシック" pitchFamily="1" charset="-128"/>
                <a:cs typeface="+mn-cs"/>
              </a:rPr>
              <a:t>This graph illustrates the setting properties of a concrete mixture at different temperatures. The binding quality of </a:t>
            </a:r>
            <a:r>
              <a:rPr lang="en-US" sz="1200" kern="1200" baseline="0" dirty="0" err="1" smtClean="0">
                <a:solidFill>
                  <a:schemeClr val="tx1"/>
                </a:solidFill>
                <a:latin typeface="Arial" charset="0"/>
                <a:ea typeface="ＭＳ Ｐゴシック" pitchFamily="1" charset="-128"/>
                <a:cs typeface="+mn-cs"/>
              </a:rPr>
              <a:t>portland</a:t>
            </a:r>
            <a:r>
              <a:rPr lang="en-US" sz="1200" kern="1200" baseline="0" dirty="0" smtClean="0">
                <a:solidFill>
                  <a:schemeClr val="tx1"/>
                </a:solidFill>
                <a:latin typeface="Arial" charset="0"/>
                <a:ea typeface="ＭＳ Ｐゴシック" pitchFamily="1" charset="-128"/>
                <a:cs typeface="+mn-cs"/>
              </a:rPr>
              <a:t> cement paste is due to the chemical reaction between the cement and water, called hydration. Knowledge of the amount of heat released as cement hydrates can be useful in planning construction. Knowledge of the rate of reaction between cement and water is important because it determines the rate of hardening. </a:t>
            </a:r>
            <a:endParaRPr lang="en-US" dirty="0"/>
          </a:p>
        </p:txBody>
      </p:sp>
      <p:sp>
        <p:nvSpPr>
          <p:cNvPr id="4" name="Slide Number Placeholder 3"/>
          <p:cNvSpPr>
            <a:spLocks noGrp="1"/>
          </p:cNvSpPr>
          <p:nvPr>
            <p:ph type="sldNum" sz="quarter" idx="10"/>
          </p:nvPr>
        </p:nvSpPr>
        <p:spPr/>
        <p:txBody>
          <a:bodyPr/>
          <a:lstStyle/>
          <a:p>
            <a:pPr>
              <a:defRPr/>
            </a:pPr>
            <a:fld id="{3116968E-A47D-433E-9F1E-13B567A9FFB0}" type="slidenum">
              <a:rPr lang="en-US" smtClean="0"/>
              <a:pPr>
                <a:defRPr/>
              </a:pPr>
              <a:t>30</a:t>
            </a:fld>
            <a:endParaRPr lang="en-US" dirty="0"/>
          </a:p>
        </p:txBody>
      </p:sp>
    </p:spTree>
    <p:extLst>
      <p:ext uri="{BB962C8B-B14F-4D97-AF65-F5344CB8AC3E}">
        <p14:creationId xmlns:p14="http://schemas.microsoft.com/office/powerpoint/2010/main" val="29934581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latin typeface="Arial" charset="0"/>
                <a:ea typeface="ＭＳ Ｐゴシック" pitchFamily="1" charset="-128"/>
                <a:cs typeface="+mn-cs"/>
              </a:rPr>
              <a:t>The setting and hardening of </a:t>
            </a:r>
            <a:r>
              <a:rPr lang="en-US" sz="1200" kern="1200" baseline="0" dirty="0" err="1" smtClean="0">
                <a:solidFill>
                  <a:schemeClr val="tx1"/>
                </a:solidFill>
                <a:latin typeface="Arial" charset="0"/>
                <a:ea typeface="ＭＳ Ｐゴシック" pitchFamily="1" charset="-128"/>
                <a:cs typeface="+mn-cs"/>
              </a:rPr>
              <a:t>portland</a:t>
            </a:r>
            <a:r>
              <a:rPr lang="en-US" sz="1200" kern="1200" baseline="0" dirty="0" smtClean="0">
                <a:solidFill>
                  <a:schemeClr val="tx1"/>
                </a:solidFill>
                <a:latin typeface="Arial" charset="0"/>
                <a:ea typeface="ＭＳ Ｐゴシック" pitchFamily="1" charset="-128"/>
                <a:cs typeface="+mn-cs"/>
              </a:rPr>
              <a:t> cement can be explained using a simple model showing </a:t>
            </a:r>
            <a:r>
              <a:rPr lang="en-US" sz="1200" kern="1200" baseline="0" dirty="0" err="1" smtClean="0">
                <a:solidFill>
                  <a:schemeClr val="tx1"/>
                </a:solidFill>
                <a:latin typeface="Arial" charset="0"/>
                <a:ea typeface="ＭＳ Ｐゴシック" pitchFamily="1" charset="-128"/>
                <a:cs typeface="+mn-cs"/>
              </a:rPr>
              <a:t>unhydrated</a:t>
            </a:r>
            <a:r>
              <a:rPr lang="en-US" sz="1200" kern="1200" baseline="0" dirty="0" smtClean="0">
                <a:solidFill>
                  <a:schemeClr val="tx1"/>
                </a:solidFill>
                <a:latin typeface="Arial" charset="0"/>
                <a:ea typeface="ＭＳ Ｐゴシック" pitchFamily="1" charset="-128"/>
                <a:cs typeface="+mn-cs"/>
              </a:rPr>
              <a:t> cement grains dispersed in water. Time starts when the water is first added to the cement. Upon the addition of water, a chemical reaction occurs between the water and cement-–the reaction is called hydration. The solid products resulting from hydration occupy a greater volume than the original cementitious materials and consequently some of the space between the cement grains is filled in. Eventually the hydration products will connect adjacent grains and a continuous solid network is formed. This is referred to as initial set. Between the addition of water and just before initial set occurs the paste has little rigidity. This is referred to as the dormant period. During the dormant period the paste is still plastic and the concrete can still be handled and placed. As the cement continues to hydrate, more hydration products are formed and the solid matrix becomes more dense and rigid. This period is called the setting or transition period as it represents the period during which the paste transforms from a fluid to a solid. Eventually the paste can be considered a rigid and solid material with mechanical properties such as strength and stiffness.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116968E-A47D-433E-9F1E-13B567A9FFB0}" type="slidenum">
              <a:rPr lang="en-US" smtClean="0"/>
              <a:pPr>
                <a:defRPr/>
              </a:pPr>
              <a:t>31</a:t>
            </a:fld>
            <a:endParaRPr lang="en-US" dirty="0"/>
          </a:p>
        </p:txBody>
      </p:sp>
    </p:spTree>
    <p:extLst>
      <p:ext uri="{BB962C8B-B14F-4D97-AF65-F5344CB8AC3E}">
        <p14:creationId xmlns:p14="http://schemas.microsoft.com/office/powerpoint/2010/main" val="41552661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ＭＳ Ｐゴシック" pitchFamily="1" charset="-128"/>
                <a:cs typeface="+mn-cs"/>
              </a:rPr>
              <a:t>The graph shows the degree of hydration for varying water cement ratios. Initially, all of the mixtures demonstrate a similar rate of heat release irrespective of the w/c. Mixtures with a higher water to cement ratio show a greater heat release. This suggests that lower w/c mixtures have a reduction in their hydration due to either a lack of water to participate in the hydration (or relative humidity) or a lack of space for the particles to hydrate.</a:t>
            </a:r>
            <a:endParaRPr lang="en-US" dirty="0"/>
          </a:p>
        </p:txBody>
      </p:sp>
      <p:sp>
        <p:nvSpPr>
          <p:cNvPr id="4" name="Slide Number Placeholder 3"/>
          <p:cNvSpPr>
            <a:spLocks noGrp="1"/>
          </p:cNvSpPr>
          <p:nvPr>
            <p:ph type="sldNum" sz="quarter" idx="10"/>
          </p:nvPr>
        </p:nvSpPr>
        <p:spPr/>
        <p:txBody>
          <a:bodyPr/>
          <a:lstStyle/>
          <a:p>
            <a:pPr>
              <a:defRPr/>
            </a:pPr>
            <a:fld id="{3116968E-A47D-433E-9F1E-13B567A9FFB0}" type="slidenum">
              <a:rPr lang="en-US" smtClean="0"/>
              <a:pPr>
                <a:defRPr/>
              </a:pPr>
              <a:t>32</a:t>
            </a:fld>
            <a:endParaRPr lang="en-US" dirty="0"/>
          </a:p>
        </p:txBody>
      </p:sp>
    </p:spTree>
    <p:extLst>
      <p:ext uri="{BB962C8B-B14F-4D97-AF65-F5344CB8AC3E}">
        <p14:creationId xmlns:p14="http://schemas.microsoft.com/office/powerpoint/2010/main" val="1357007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following will discuss the properties of hardened concrete including: curing, drying rate, strength, density, permeability and watertightness, volume stability and crack control, durability, and aesthetics in more detail.</a:t>
            </a:r>
            <a:endParaRPr lang="en-US" dirty="0"/>
          </a:p>
        </p:txBody>
      </p:sp>
      <p:sp>
        <p:nvSpPr>
          <p:cNvPr id="4" name="Slide Number Placeholder 3"/>
          <p:cNvSpPr>
            <a:spLocks noGrp="1"/>
          </p:cNvSpPr>
          <p:nvPr>
            <p:ph type="sldNum" sz="quarter" idx="10"/>
          </p:nvPr>
        </p:nvSpPr>
        <p:spPr/>
        <p:txBody>
          <a:bodyPr/>
          <a:lstStyle/>
          <a:p>
            <a:fld id="{899672D1-A488-48B1-85D2-DE41CC76A0B8}" type="slidenum">
              <a:rPr lang="en-US" smtClean="0"/>
              <a:pPr/>
              <a:t>33</a:t>
            </a:fld>
            <a:endParaRPr lang="en-US"/>
          </a:p>
        </p:txBody>
      </p:sp>
    </p:spTree>
    <p:extLst>
      <p:ext uri="{BB962C8B-B14F-4D97-AF65-F5344CB8AC3E}">
        <p14:creationId xmlns:p14="http://schemas.microsoft.com/office/powerpoint/2010/main" val="32491730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latin typeface="Arial" charset="0"/>
                <a:ea typeface="ＭＳ Ｐゴシック" pitchFamily="1" charset="-128"/>
                <a:cs typeface="+mn-cs"/>
              </a:rPr>
              <a:t>When the relative humidity within the concrete drops to about 80% or the temperature of the concrete drops below 10°C (14°F), hydration and strength gain virtually stop. </a:t>
            </a:r>
            <a:endParaRPr lang="en-US" dirty="0"/>
          </a:p>
        </p:txBody>
      </p:sp>
      <p:sp>
        <p:nvSpPr>
          <p:cNvPr id="4" name="Slide Number Placeholder 3"/>
          <p:cNvSpPr>
            <a:spLocks noGrp="1"/>
          </p:cNvSpPr>
          <p:nvPr>
            <p:ph type="sldNum" sz="quarter" idx="10"/>
          </p:nvPr>
        </p:nvSpPr>
        <p:spPr/>
        <p:txBody>
          <a:bodyPr/>
          <a:lstStyle/>
          <a:p>
            <a:pPr>
              <a:defRPr/>
            </a:pPr>
            <a:fld id="{3116968E-A47D-433E-9F1E-13B567A9FFB0}" type="slidenum">
              <a:rPr lang="en-US" smtClean="0"/>
              <a:pPr>
                <a:defRPr/>
              </a:pPr>
              <a:t>34</a:t>
            </a:fld>
            <a:endParaRPr lang="en-US" dirty="0"/>
          </a:p>
        </p:txBody>
      </p:sp>
    </p:spTree>
    <p:extLst>
      <p:ext uri="{BB962C8B-B14F-4D97-AF65-F5344CB8AC3E}">
        <p14:creationId xmlns:p14="http://schemas.microsoft.com/office/powerpoint/2010/main" val="38316106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latin typeface="Arial" charset="0"/>
                <a:ea typeface="ＭＳ Ｐゴシック" pitchFamily="1" charset="-128"/>
                <a:cs typeface="+mn-cs"/>
              </a:rPr>
              <a:t>This graph illustrates the long-term strength gain of concrete in an outdoor exposure. If concrete is </a:t>
            </a:r>
            <a:r>
              <a:rPr lang="en-US" sz="1200" kern="1200" baseline="0" dirty="0" err="1" smtClean="0">
                <a:solidFill>
                  <a:schemeClr val="tx1"/>
                </a:solidFill>
                <a:latin typeface="Arial" charset="0"/>
                <a:ea typeface="ＭＳ Ｐゴシック" pitchFamily="1" charset="-128"/>
                <a:cs typeface="+mn-cs"/>
              </a:rPr>
              <a:t>resaturated</a:t>
            </a:r>
            <a:r>
              <a:rPr lang="en-US" sz="1200" kern="1200" baseline="0" dirty="0" smtClean="0">
                <a:solidFill>
                  <a:schemeClr val="tx1"/>
                </a:solidFill>
                <a:latin typeface="Arial" charset="0"/>
                <a:ea typeface="ＭＳ Ｐゴシック" pitchFamily="1" charset="-128"/>
                <a:cs typeface="+mn-cs"/>
              </a:rPr>
              <a:t> after a drying period, hydration is resumed and strength will again increase. However, it is best to moist-cure concrete continuously from the time it is placed until it has attained the desired quality. Once concrete has dried it is difficult to </a:t>
            </a:r>
            <a:r>
              <a:rPr lang="en-US" sz="1200" kern="1200" baseline="0" dirty="0" err="1" smtClean="0">
                <a:solidFill>
                  <a:schemeClr val="tx1"/>
                </a:solidFill>
                <a:latin typeface="Arial" charset="0"/>
                <a:ea typeface="ＭＳ Ｐゴシック" pitchFamily="1" charset="-128"/>
                <a:cs typeface="+mn-cs"/>
              </a:rPr>
              <a:t>resaturate</a:t>
            </a:r>
            <a:r>
              <a:rPr lang="en-US" sz="1200" kern="1200" baseline="0" dirty="0" smtClean="0">
                <a:solidFill>
                  <a:schemeClr val="tx1"/>
                </a:solidFill>
                <a:latin typeface="Arial" charset="0"/>
                <a:ea typeface="ＭＳ Ｐゴシック" pitchFamily="1" charset="-128"/>
                <a:cs typeface="+mn-cs"/>
              </a:rPr>
              <a:t>. </a:t>
            </a:r>
            <a:endParaRPr lang="en-US" dirty="0"/>
          </a:p>
        </p:txBody>
      </p:sp>
      <p:sp>
        <p:nvSpPr>
          <p:cNvPr id="4" name="Slide Number Placeholder 3"/>
          <p:cNvSpPr>
            <a:spLocks noGrp="1"/>
          </p:cNvSpPr>
          <p:nvPr>
            <p:ph type="sldNum" sz="quarter" idx="10"/>
          </p:nvPr>
        </p:nvSpPr>
        <p:spPr/>
        <p:txBody>
          <a:bodyPr/>
          <a:lstStyle/>
          <a:p>
            <a:pPr>
              <a:defRPr/>
            </a:pPr>
            <a:fld id="{3116968E-A47D-433E-9F1E-13B567A9FFB0}" type="slidenum">
              <a:rPr lang="en-US" smtClean="0"/>
              <a:pPr>
                <a:defRPr/>
              </a:pPr>
              <a:t>35</a:t>
            </a:fld>
            <a:endParaRPr lang="en-US" dirty="0"/>
          </a:p>
        </p:txBody>
      </p:sp>
    </p:spTree>
    <p:extLst>
      <p:ext uri="{BB962C8B-B14F-4D97-AF65-F5344CB8AC3E}">
        <p14:creationId xmlns:p14="http://schemas.microsoft.com/office/powerpoint/2010/main" val="26092656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latin typeface="Arial" charset="0"/>
                <a:ea typeface="ＭＳ Ｐゴシック" pitchFamily="1" charset="-128"/>
                <a:cs typeface="+mn-cs"/>
              </a:rPr>
              <a:t>Knowledge of the rate of drying is helpful in understanding the properties or physical condition of concrete. During the first stage of drying, liquid water is present at the surface and evaporates into the air over the concrete. As liquid water moves from within the body of the concrete to replace water that has evaporated at the surface, the concrete must shrink to make up the volume of water that has left. If the rate of evaporation is very high, the concrete may shrink excessively before the cement paste has developed much strength. This is the cause of plastic shrinkage cracking that may occur within the first few hours after the concrete is placed. </a:t>
            </a:r>
            <a:endParaRPr lang="en-US" dirty="0"/>
          </a:p>
        </p:txBody>
      </p:sp>
      <p:sp>
        <p:nvSpPr>
          <p:cNvPr id="4" name="Slide Number Placeholder 3"/>
          <p:cNvSpPr>
            <a:spLocks noGrp="1"/>
          </p:cNvSpPr>
          <p:nvPr>
            <p:ph type="sldNum" sz="quarter" idx="10"/>
          </p:nvPr>
        </p:nvSpPr>
        <p:spPr/>
        <p:txBody>
          <a:bodyPr/>
          <a:lstStyle/>
          <a:p>
            <a:pPr>
              <a:defRPr/>
            </a:pPr>
            <a:fld id="{3116968E-A47D-433E-9F1E-13B567A9FFB0}" type="slidenum">
              <a:rPr lang="en-US" smtClean="0"/>
              <a:pPr>
                <a:defRPr/>
              </a:pPr>
              <a:t>36</a:t>
            </a:fld>
            <a:endParaRPr lang="en-US" dirty="0"/>
          </a:p>
        </p:txBody>
      </p:sp>
    </p:spTree>
    <p:extLst>
      <p:ext uri="{BB962C8B-B14F-4D97-AF65-F5344CB8AC3E}">
        <p14:creationId xmlns:p14="http://schemas.microsoft.com/office/powerpoint/2010/main" val="40138271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latin typeface="Arial" panose="020B0604020202020204" pitchFamily="34" charset="0"/>
                <a:ea typeface="ＭＳ Ｐゴシック" pitchFamily="1" charset="-128"/>
                <a:cs typeface="Arial" panose="020B0604020202020204" pitchFamily="34" charset="0"/>
              </a:rPr>
              <a:t>When the concrete can no longer shrink to accommodate the volume lost due to water evaporation, the second stage of drying begins. Liquid water recedes from the exposed surface of the concrete into the pores. Within each pore, water clings to the sidewalls and forms a curved surface called the meniscus. At the surface of the concrete, water evaporates from the meniscus in each pore into the air over the concrete. At this point, water still fills the pore structure of the concrete. The surface may appear to be dry, but the concrete is just beginning to dry in a very thin layer. The rate of drying during this period steadily decreases.</a:t>
            </a:r>
            <a:endParaRPr lang="en-US" dirty="0" smtClean="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3116968E-A47D-433E-9F1E-13B567A9FFB0}" type="slidenum">
              <a:rPr lang="en-US" smtClean="0"/>
              <a:pPr>
                <a:defRPr/>
              </a:pPr>
              <a:t>37</a:t>
            </a:fld>
            <a:endParaRPr lang="en-US" dirty="0"/>
          </a:p>
        </p:txBody>
      </p:sp>
    </p:spTree>
    <p:extLst>
      <p:ext uri="{BB962C8B-B14F-4D97-AF65-F5344CB8AC3E}">
        <p14:creationId xmlns:p14="http://schemas.microsoft.com/office/powerpoint/2010/main" val="20883293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ＭＳ Ｐゴシック" pitchFamily="1" charset="-128"/>
                <a:cs typeface="+mn-cs"/>
              </a:rPr>
              <a:t>The third stage of drying begins when enough water has evaporated from just below the surface that the pores are no longer continuously filled with liquid. Pockets of liquid water exist but moisture must now move by vapor diffusion within the body of the concrete before arriving at the surface where it can evaporate.</a:t>
            </a:r>
            <a:endParaRPr lang="en-US" dirty="0"/>
          </a:p>
        </p:txBody>
      </p:sp>
      <p:sp>
        <p:nvSpPr>
          <p:cNvPr id="4" name="Slide Number Placeholder 3"/>
          <p:cNvSpPr>
            <a:spLocks noGrp="1"/>
          </p:cNvSpPr>
          <p:nvPr>
            <p:ph type="sldNum" sz="quarter" idx="10"/>
          </p:nvPr>
        </p:nvSpPr>
        <p:spPr/>
        <p:txBody>
          <a:bodyPr/>
          <a:lstStyle/>
          <a:p>
            <a:pPr>
              <a:defRPr/>
            </a:pPr>
            <a:fld id="{3116968E-A47D-433E-9F1E-13B567A9FFB0}" type="slidenum">
              <a:rPr lang="en-US" smtClean="0"/>
              <a:pPr>
                <a:defRPr/>
              </a:pPr>
              <a:t>38</a:t>
            </a:fld>
            <a:endParaRPr lang="en-US" dirty="0"/>
          </a:p>
        </p:txBody>
      </p:sp>
    </p:spTree>
    <p:extLst>
      <p:ext uri="{BB962C8B-B14F-4D97-AF65-F5344CB8AC3E}">
        <p14:creationId xmlns:p14="http://schemas.microsoft.com/office/powerpoint/2010/main" val="20347653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panose="020B0604020202020204" pitchFamily="34" charset="0"/>
                <a:cs typeface="Arial" panose="020B0604020202020204" pitchFamily="34" charset="0"/>
              </a:rPr>
              <a:t>This figure illustrates the three stages of drying. </a:t>
            </a:r>
            <a:r>
              <a:rPr lang="en-US" sz="1200" kern="1200" baseline="0" dirty="0" smtClean="0">
                <a:solidFill>
                  <a:schemeClr val="tx1"/>
                </a:solidFill>
                <a:latin typeface="Arial" panose="020B0604020202020204" pitchFamily="34" charset="0"/>
                <a:ea typeface="+mn-ea"/>
                <a:cs typeface="Arial" panose="020B0604020202020204" pitchFamily="34" charset="0"/>
              </a:rPr>
              <a:t>Stage 1 has a constant rate and depends on air movement and relative humidity over the slab while Stages 2 and 3 depend more on the properties of the cement paste. </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99672D1-A488-48B1-85D2-DE41CC76A0B8}" type="slidenum">
              <a:rPr lang="en-US" smtClean="0"/>
              <a:pPr/>
              <a:t>39</a:t>
            </a:fld>
            <a:endParaRPr lang="en-US"/>
          </a:p>
        </p:txBody>
      </p:sp>
    </p:spTree>
    <p:extLst>
      <p:ext uri="{BB962C8B-B14F-4D97-AF65-F5344CB8AC3E}">
        <p14:creationId xmlns:p14="http://schemas.microsoft.com/office/powerpoint/2010/main" val="1136414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smtClean="0">
                <a:solidFill>
                  <a:schemeClr val="tx1"/>
                </a:solidFill>
                <a:latin typeface="Arial" panose="020B0604020202020204" pitchFamily="34" charset="0"/>
                <a:ea typeface="+mn-ea"/>
                <a:cs typeface="Arial" panose="020B0604020202020204" pitchFamily="34" charset="0"/>
              </a:rPr>
              <a:t>In </a:t>
            </a:r>
            <a:r>
              <a:rPr lang="en-US" sz="1200" kern="1200" baseline="0" dirty="0" smtClean="0">
                <a:solidFill>
                  <a:schemeClr val="tx1"/>
                </a:solidFill>
                <a:latin typeface="Arial" panose="020B0604020202020204" pitchFamily="34" charset="0"/>
                <a:ea typeface="+mn-ea"/>
                <a:cs typeface="Arial" panose="020B0604020202020204" pitchFamily="34" charset="0"/>
              </a:rPr>
              <a:t>general, fresh concrete must be capable of satisfying the following requirements: it must be easily mixed and transported; it must be uniform throughout a given batch; it should have flow properties such that it is capable of completely filling the forms for which it was designed; it must have the ability to be compacted without requiring an excessive amount of energy; it must </a:t>
            </a:r>
            <a:r>
              <a:rPr lang="en-US" sz="1200" b="0" i="0" kern="1200" baseline="0" dirty="0" smtClean="0">
                <a:solidFill>
                  <a:schemeClr val="tx1"/>
                </a:solidFill>
                <a:latin typeface="Arial" panose="020B0604020202020204" pitchFamily="34" charset="0"/>
                <a:ea typeface="+mn-ea"/>
                <a:cs typeface="Arial" panose="020B0604020202020204" pitchFamily="34" charset="0"/>
              </a:rPr>
              <a:t>not segregate during transportation, placing</a:t>
            </a:r>
            <a:r>
              <a:rPr lang="en-US" sz="1200" b="1" kern="1200" baseline="0" dirty="0" smtClean="0">
                <a:solidFill>
                  <a:schemeClr val="tx1"/>
                </a:solidFill>
                <a:latin typeface="Arial" panose="020B0604020202020204" pitchFamily="34" charset="0"/>
                <a:ea typeface="+mn-ea"/>
                <a:cs typeface="Arial" panose="020B0604020202020204" pitchFamily="34" charset="0"/>
              </a:rPr>
              <a:t> </a:t>
            </a:r>
            <a:r>
              <a:rPr lang="en-US" sz="1200" kern="1200" baseline="0" dirty="0" smtClean="0">
                <a:solidFill>
                  <a:schemeClr val="tx1"/>
                </a:solidFill>
                <a:latin typeface="Arial" panose="020B0604020202020204" pitchFamily="34" charset="0"/>
                <a:ea typeface="+mn-ea"/>
                <a:cs typeface="Arial" panose="020B0604020202020204" pitchFamily="34" charset="0"/>
              </a:rPr>
              <a:t>and, consolidation; and it must be capable of being finished properly.</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99672D1-A488-48B1-85D2-DE41CC76A0B8}" type="slidenum">
              <a:rPr lang="en-US" smtClean="0"/>
              <a:pPr/>
              <a:t>4</a:t>
            </a:fld>
            <a:endParaRPr lang="en-US"/>
          </a:p>
        </p:txBody>
      </p:sp>
    </p:spTree>
    <p:extLst>
      <p:ext uri="{BB962C8B-B14F-4D97-AF65-F5344CB8AC3E}">
        <p14:creationId xmlns:p14="http://schemas.microsoft.com/office/powerpoint/2010/main" val="31197987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panose="020B0604020202020204" pitchFamily="34" charset="0"/>
                <a:ea typeface="+mn-ea"/>
                <a:cs typeface="Arial" panose="020B0604020202020204" pitchFamily="34" charset="0"/>
              </a:rPr>
              <a:t>Seven-day strengths are often estimated to be about 75% of the 28-day strength while 56-day and 90-day strengths are about 10% to 15% greater than 28-day strengths, as shown here. </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99672D1-A488-48B1-85D2-DE41CC76A0B8}" type="slidenum">
              <a:rPr lang="en-US" smtClean="0"/>
              <a:pPr/>
              <a:t>40</a:t>
            </a:fld>
            <a:endParaRPr lang="en-US"/>
          </a:p>
        </p:txBody>
      </p:sp>
    </p:spTree>
    <p:extLst>
      <p:ext uri="{BB962C8B-B14F-4D97-AF65-F5344CB8AC3E}">
        <p14:creationId xmlns:p14="http://schemas.microsoft.com/office/powerpoint/2010/main" val="4041688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panose="020B0604020202020204" pitchFamily="34" charset="0"/>
                <a:ea typeface="+mn-ea"/>
                <a:cs typeface="Arial" panose="020B0604020202020204" pitchFamily="34" charset="0"/>
              </a:rPr>
              <a:t>This graph shows compressive strengths for a wide range of concrete mixtures and water-cement ratios at an age of 28 days. Note that strengths increase as the water-cement ratios decrease. The water-cement ratio compressive strength relationships shown are for typical non-air-entrained concretes. When more precise values for concrete are required, graphs should be developed for the specific materials and mix proportions to be used on the job. </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99672D1-A488-48B1-85D2-DE41CC76A0B8}" type="slidenum">
              <a:rPr lang="en-US" smtClean="0"/>
              <a:pPr/>
              <a:t>41</a:t>
            </a:fld>
            <a:endParaRPr lang="en-US"/>
          </a:p>
        </p:txBody>
      </p:sp>
    </p:spTree>
    <p:extLst>
      <p:ext uri="{BB962C8B-B14F-4D97-AF65-F5344CB8AC3E}">
        <p14:creationId xmlns:p14="http://schemas.microsoft.com/office/powerpoint/2010/main" val="27629695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panose="020B0604020202020204" pitchFamily="34" charset="0"/>
                <a:ea typeface="+mn-ea"/>
                <a:cs typeface="Arial" panose="020B0604020202020204" pitchFamily="34" charset="0"/>
              </a:rPr>
              <a:t>To determine compressive strength, tests are made on specimens of mortar or concrete. Unless otherwise specified, compression tests of concrete are made on cylinders 150 mm (6 in.) in diameter and 300 mm (12 in.) high or smaller cylinders sized at 100 mm x 200 mm (4 in. x 8 in.). Most general-use concrete has a compressive strength between 20 MPa and 40 MPa (3000 psi and 6000 psi). </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99672D1-A488-48B1-85D2-DE41CC76A0B8}" type="slidenum">
              <a:rPr lang="en-US" smtClean="0"/>
              <a:pPr/>
              <a:t>42</a:t>
            </a:fld>
            <a:endParaRPr lang="en-US"/>
          </a:p>
        </p:txBody>
      </p:sp>
    </p:spTree>
    <p:extLst>
      <p:ext uri="{BB962C8B-B14F-4D97-AF65-F5344CB8AC3E}">
        <p14:creationId xmlns:p14="http://schemas.microsoft.com/office/powerpoint/2010/main" val="32501248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panose="020B0604020202020204" pitchFamily="34" charset="0"/>
                <a:ea typeface="+mn-ea"/>
                <a:cs typeface="Arial" panose="020B0604020202020204" pitchFamily="34" charset="0"/>
              </a:rPr>
              <a:t>The flexural strength of normal-weight concrete is often approximated as 0.7 to 0.8 times the square root of the compressive strength in megapascals (7.5 to 10 times the square root of the compressive strength in pounds per square inch). The direct tensile strength of concrete is about 8% to 12% of the compressive strength and is often estimated as 0.4 to 0.7 times the square root of the compressive strength in megapascals (5 to 7.5 times the square root of the compressive strength in pounds per square inch). The torsional strength for concrete is related to the modulus of rupture and the dimensions of the concrete element. Shear strength to compressive strength relationships are discussed in the ACI 318 building code. The correlation between compressive strength and flexural, tensile, torsional, and shear strength varies with concrete ingredients and environment.</a:t>
            </a:r>
            <a:r>
              <a:rPr lang="en-US" sz="1200" i="0" kern="1200" baseline="0" dirty="0" smtClean="0">
                <a:solidFill>
                  <a:schemeClr val="tx1"/>
                </a:solidFill>
                <a:latin typeface="Arial" panose="020B0604020202020204" pitchFamily="34" charset="0"/>
                <a:ea typeface="+mn-ea"/>
                <a:cs typeface="Arial" panose="020B0604020202020204" pitchFamily="34" charset="0"/>
              </a:rPr>
              <a:t> For normal-weight concrete, the m</a:t>
            </a:r>
            <a:r>
              <a:rPr lang="en-US" sz="1200" kern="1200" baseline="0" dirty="0" smtClean="0">
                <a:solidFill>
                  <a:schemeClr val="tx1"/>
                </a:solidFill>
                <a:latin typeface="Arial" panose="020B0604020202020204" pitchFamily="34" charset="0"/>
                <a:ea typeface="+mn-ea"/>
                <a:cs typeface="Arial" panose="020B0604020202020204" pitchFamily="34" charset="0"/>
              </a:rPr>
              <a:t>odulus of </a:t>
            </a:r>
            <a:r>
              <a:rPr lang="en-US" sz="1200" i="0" kern="1200" baseline="0" dirty="0" smtClean="0">
                <a:solidFill>
                  <a:schemeClr val="tx1"/>
                </a:solidFill>
                <a:latin typeface="Arial" panose="020B0604020202020204" pitchFamily="34" charset="0"/>
                <a:ea typeface="+mn-ea"/>
                <a:cs typeface="Arial" panose="020B0604020202020204" pitchFamily="34" charset="0"/>
              </a:rPr>
              <a:t>elasticity ranges from 1 GPa to 4 GPa (2 million psi to 6 million psi) and can be  approximated as 5,000 times the square root of the compressive strength in megapascals (57,000 times the square root of the compressive strength in pounds per square inch).</a:t>
            </a:r>
            <a:endParaRPr lang="en-US" i="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99672D1-A488-48B1-85D2-DE41CC76A0B8}" type="slidenum">
              <a:rPr lang="en-US" smtClean="0"/>
              <a:pPr/>
              <a:t>43</a:t>
            </a:fld>
            <a:endParaRPr lang="en-US"/>
          </a:p>
        </p:txBody>
      </p:sp>
    </p:spTree>
    <p:extLst>
      <p:ext uri="{BB962C8B-B14F-4D97-AF65-F5344CB8AC3E}">
        <p14:creationId xmlns:p14="http://schemas.microsoft.com/office/powerpoint/2010/main" val="28700439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latin typeface="Arial" charset="0"/>
                <a:ea typeface="ＭＳ Ｐゴシック" pitchFamily="1" charset="-128"/>
                <a:cs typeface="+mn-cs"/>
              </a:rPr>
              <a:t>The density of concrete varies depending on the amount and density of the aggregate, the amount of air that is entrapped or purposely entrained, and the water and cement contents. Conventional concrete, normally used in pavements, buildings, and other structures, has a density (unit weight) in the range of 2200 kg/m</a:t>
            </a:r>
            <a:r>
              <a:rPr lang="en-US" sz="1200" kern="1200" baseline="30000" dirty="0" smtClean="0">
                <a:solidFill>
                  <a:schemeClr val="tx1"/>
                </a:solidFill>
                <a:latin typeface="Arial" charset="0"/>
                <a:ea typeface="ＭＳ Ｐゴシック" pitchFamily="1" charset="-128"/>
                <a:cs typeface="+mn-cs"/>
              </a:rPr>
              <a:t>3</a:t>
            </a:r>
            <a:r>
              <a:rPr lang="en-US" sz="1200" kern="1200" baseline="0" dirty="0" smtClean="0">
                <a:solidFill>
                  <a:schemeClr val="tx1"/>
                </a:solidFill>
                <a:latin typeface="Arial" charset="0"/>
                <a:ea typeface="ＭＳ Ｐゴシック" pitchFamily="1" charset="-128"/>
                <a:cs typeface="+mn-cs"/>
              </a:rPr>
              <a:t> to 2400 kg/m</a:t>
            </a:r>
            <a:r>
              <a:rPr lang="en-US" sz="1200" kern="1200" baseline="30000" dirty="0" smtClean="0">
                <a:solidFill>
                  <a:schemeClr val="tx1"/>
                </a:solidFill>
                <a:latin typeface="Arial" charset="0"/>
                <a:ea typeface="ＭＳ Ｐゴシック" pitchFamily="1" charset="-128"/>
                <a:cs typeface="+mn-cs"/>
              </a:rPr>
              <a:t>3</a:t>
            </a:r>
            <a:r>
              <a:rPr lang="en-US" sz="1200" kern="1200" baseline="0" dirty="0" smtClean="0">
                <a:solidFill>
                  <a:schemeClr val="tx1"/>
                </a:solidFill>
                <a:latin typeface="Arial" charset="0"/>
                <a:ea typeface="ＭＳ Ｐゴシック" pitchFamily="1" charset="-128"/>
                <a:cs typeface="+mn-cs"/>
              </a:rPr>
              <a:t> (137 </a:t>
            </a:r>
            <a:r>
              <a:rPr lang="en-US" sz="1200" kern="1200" baseline="0" dirty="0" err="1" smtClean="0">
                <a:solidFill>
                  <a:schemeClr val="tx1"/>
                </a:solidFill>
                <a:latin typeface="Arial" charset="0"/>
                <a:ea typeface="ＭＳ Ｐゴシック" pitchFamily="1" charset="-128"/>
                <a:cs typeface="+mn-cs"/>
              </a:rPr>
              <a:t>lb</a:t>
            </a:r>
            <a:r>
              <a:rPr lang="en-US" sz="1200" kern="1200" baseline="0" dirty="0" smtClean="0">
                <a:solidFill>
                  <a:schemeClr val="tx1"/>
                </a:solidFill>
                <a:latin typeface="Arial" charset="0"/>
                <a:ea typeface="ＭＳ Ｐゴシック" pitchFamily="1" charset="-128"/>
                <a:cs typeface="+mn-cs"/>
              </a:rPr>
              <a:t>/ft</a:t>
            </a:r>
            <a:r>
              <a:rPr lang="en-US" sz="1200" kern="1200" baseline="30000" dirty="0" smtClean="0">
                <a:solidFill>
                  <a:schemeClr val="tx1"/>
                </a:solidFill>
                <a:latin typeface="Arial" charset="0"/>
                <a:ea typeface="ＭＳ Ｐゴシック" pitchFamily="1" charset="-128"/>
                <a:cs typeface="+mn-cs"/>
              </a:rPr>
              <a:t>3</a:t>
            </a:r>
            <a:r>
              <a:rPr lang="en-US" sz="1200" kern="1200" baseline="0" dirty="0" smtClean="0">
                <a:solidFill>
                  <a:schemeClr val="tx1"/>
                </a:solidFill>
                <a:latin typeface="Arial" charset="0"/>
                <a:ea typeface="ＭＳ Ｐゴシック" pitchFamily="1" charset="-128"/>
                <a:cs typeface="+mn-cs"/>
              </a:rPr>
              <a:t> to 150 </a:t>
            </a:r>
            <a:r>
              <a:rPr lang="en-US" sz="1200" kern="1200" baseline="0" dirty="0" err="1" smtClean="0">
                <a:solidFill>
                  <a:schemeClr val="tx1"/>
                </a:solidFill>
                <a:latin typeface="Arial" charset="0"/>
                <a:ea typeface="ＭＳ Ｐゴシック" pitchFamily="1" charset="-128"/>
                <a:cs typeface="+mn-cs"/>
              </a:rPr>
              <a:t>lb</a:t>
            </a:r>
            <a:r>
              <a:rPr lang="en-US" sz="1200" kern="1200" baseline="0" dirty="0" smtClean="0">
                <a:solidFill>
                  <a:schemeClr val="tx1"/>
                </a:solidFill>
                <a:latin typeface="Arial" charset="0"/>
                <a:ea typeface="ＭＳ Ｐゴシック" pitchFamily="1" charset="-128"/>
                <a:cs typeface="+mn-cs"/>
              </a:rPr>
              <a:t>/ft</a:t>
            </a:r>
            <a:r>
              <a:rPr lang="en-US" sz="1200" kern="1200" baseline="30000" dirty="0" smtClean="0">
                <a:solidFill>
                  <a:schemeClr val="tx1"/>
                </a:solidFill>
                <a:latin typeface="Arial" charset="0"/>
                <a:ea typeface="ＭＳ Ｐゴシック" pitchFamily="1" charset="-128"/>
                <a:cs typeface="+mn-cs"/>
              </a:rPr>
              <a:t>3</a:t>
            </a:r>
            <a:r>
              <a:rPr lang="en-US" sz="1200" kern="1200" baseline="0" dirty="0" smtClean="0">
                <a:solidFill>
                  <a:schemeClr val="tx1"/>
                </a:solidFill>
                <a:latin typeface="Arial" charset="0"/>
                <a:ea typeface="ＭＳ Ｐゴシック" pitchFamily="1" charset="-128"/>
                <a:cs typeface="+mn-cs"/>
              </a:rPr>
              <a:t>). Values of the density of fresh concrete are given in these tables. </a:t>
            </a:r>
            <a:endParaRPr lang="en-US" dirty="0"/>
          </a:p>
        </p:txBody>
      </p:sp>
      <p:sp>
        <p:nvSpPr>
          <p:cNvPr id="4" name="Slide Number Placeholder 3"/>
          <p:cNvSpPr>
            <a:spLocks noGrp="1"/>
          </p:cNvSpPr>
          <p:nvPr>
            <p:ph type="sldNum" sz="quarter" idx="10"/>
          </p:nvPr>
        </p:nvSpPr>
        <p:spPr/>
        <p:txBody>
          <a:bodyPr/>
          <a:lstStyle/>
          <a:p>
            <a:pPr>
              <a:defRPr/>
            </a:pPr>
            <a:fld id="{3116968E-A47D-433E-9F1E-13B567A9FFB0}" type="slidenum">
              <a:rPr lang="en-US" smtClean="0"/>
              <a:pPr>
                <a:defRPr/>
              </a:pPr>
              <a:t>44</a:t>
            </a:fld>
            <a:endParaRPr lang="en-US" dirty="0"/>
          </a:p>
        </p:txBody>
      </p:sp>
    </p:spTree>
    <p:extLst>
      <p:ext uri="{BB962C8B-B14F-4D97-AF65-F5344CB8AC3E}">
        <p14:creationId xmlns:p14="http://schemas.microsoft.com/office/powerpoint/2010/main" val="128941299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err="1" smtClean="0">
                <a:solidFill>
                  <a:schemeClr val="tx1"/>
                </a:solidFill>
                <a:latin typeface="Arial" charset="0"/>
                <a:ea typeface="ＭＳ Ｐゴシック" pitchFamily="1" charset="-128"/>
                <a:cs typeface="+mn-cs"/>
              </a:rPr>
              <a:t>Watertightness</a:t>
            </a:r>
            <a:r>
              <a:rPr lang="en-US" sz="1200" kern="1200" baseline="0" dirty="0" smtClean="0">
                <a:solidFill>
                  <a:schemeClr val="tx1"/>
                </a:solidFill>
                <a:latin typeface="Arial" charset="0"/>
                <a:ea typeface="ＭＳ Ｐゴシック" pitchFamily="1" charset="-128"/>
                <a:cs typeface="+mn-cs"/>
              </a:rPr>
              <a:t> is the ability of concrete to hold back or retain water without visible leakage. Permeability refers to the amount of water migration through concrete when the water is under pressure or to the ability of concrete to resist penetration by water or other substances (liquid, gas, or ions). Generally, the same properties of concrete that make it less permeable also make it more watertight. </a:t>
            </a:r>
            <a:endParaRPr lang="en-US" dirty="0" smtClean="0"/>
          </a:p>
          <a:p>
            <a:r>
              <a:rPr lang="en-US" sz="1200" kern="1200" baseline="0" dirty="0" smtClean="0">
                <a:solidFill>
                  <a:schemeClr val="tx1"/>
                </a:solidFill>
                <a:latin typeface="+mn-lt"/>
                <a:ea typeface="+mn-ea"/>
                <a:cs typeface="+mn-cs"/>
              </a:rPr>
              <a:t>Test results obtained by subjecting 25-mm (1-in.) thick non-air-entrained mortar disks to 140-kPa (20-psi) water pressure are shown here. Mortar disks that had a water-cement ratio of 0.50 by weight or less and were moist-cured for seven days showed no water leakage. Where leakage occurred, it was greater in mortar disks made with high water-cement ratios. </a:t>
            </a:r>
            <a:endParaRPr lang="en-US" dirty="0"/>
          </a:p>
        </p:txBody>
      </p:sp>
      <p:sp>
        <p:nvSpPr>
          <p:cNvPr id="4" name="Slide Number Placeholder 3"/>
          <p:cNvSpPr>
            <a:spLocks noGrp="1"/>
          </p:cNvSpPr>
          <p:nvPr>
            <p:ph type="sldNum" sz="quarter" idx="10"/>
          </p:nvPr>
        </p:nvSpPr>
        <p:spPr/>
        <p:txBody>
          <a:bodyPr/>
          <a:lstStyle/>
          <a:p>
            <a:fld id="{899672D1-A488-48B1-85D2-DE41CC76A0B8}" type="slidenum">
              <a:rPr lang="en-US" smtClean="0"/>
              <a:pPr/>
              <a:t>45</a:t>
            </a:fld>
            <a:endParaRPr lang="en-US"/>
          </a:p>
        </p:txBody>
      </p:sp>
    </p:spTree>
    <p:extLst>
      <p:ext uri="{BB962C8B-B14F-4D97-AF65-F5344CB8AC3E}">
        <p14:creationId xmlns:p14="http://schemas.microsoft.com/office/powerpoint/2010/main" val="141781639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This graph illustrates the effect of different water-cement ratios on concrete’s resistance to chloride ion penetration as indicated by electrical conductance. The total charge in coulombs was significantly reduced with a low water-cement ratio. Also, the results showed that a lower charge passed when the concrete contained a higher air content. A low water-cement ratio also reduces segregation and bleeding, further contributing to watertightness. Of course watertight concrete must also be free from cracks, honeycomb, or other large visible voids.</a:t>
            </a:r>
            <a:endParaRPr lang="en-US" dirty="0"/>
          </a:p>
        </p:txBody>
      </p:sp>
      <p:sp>
        <p:nvSpPr>
          <p:cNvPr id="4" name="Slide Number Placeholder 3"/>
          <p:cNvSpPr>
            <a:spLocks noGrp="1"/>
          </p:cNvSpPr>
          <p:nvPr>
            <p:ph type="sldNum" sz="quarter" idx="10"/>
          </p:nvPr>
        </p:nvSpPr>
        <p:spPr/>
        <p:txBody>
          <a:bodyPr/>
          <a:lstStyle/>
          <a:p>
            <a:fld id="{899672D1-A488-48B1-85D2-DE41CC76A0B8}" type="slidenum">
              <a:rPr lang="en-US" smtClean="0"/>
              <a:pPr/>
              <a:t>46</a:t>
            </a:fld>
            <a:endParaRPr lang="en-US"/>
          </a:p>
        </p:txBody>
      </p:sp>
    </p:spTree>
    <p:extLst>
      <p:ext uri="{BB962C8B-B14F-4D97-AF65-F5344CB8AC3E}">
        <p14:creationId xmlns:p14="http://schemas.microsoft.com/office/powerpoint/2010/main" val="244951900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ＭＳ Ｐゴシック" pitchFamily="1" charset="-128"/>
                <a:cs typeface="+mn-cs"/>
              </a:rPr>
              <a:t>Silica fume and </a:t>
            </a:r>
            <a:r>
              <a:rPr lang="en-US" sz="1200" b="0" i="0" u="none" strike="noStrike" kern="1200" baseline="0" dirty="0" err="1" smtClean="0">
                <a:solidFill>
                  <a:schemeClr val="tx1"/>
                </a:solidFill>
                <a:latin typeface="Arial" charset="0"/>
                <a:ea typeface="ＭＳ Ｐゴシック" pitchFamily="1" charset="-128"/>
                <a:cs typeface="+mn-cs"/>
              </a:rPr>
              <a:t>metakaolin</a:t>
            </a:r>
            <a:r>
              <a:rPr lang="en-US" sz="1200" b="0" i="0" u="none" strike="noStrike" kern="1200" baseline="0" dirty="0" smtClean="0">
                <a:solidFill>
                  <a:schemeClr val="tx1"/>
                </a:solidFill>
                <a:latin typeface="Arial" charset="0"/>
                <a:ea typeface="ＭＳ Ｐゴシック" pitchFamily="1" charset="-128"/>
                <a:cs typeface="+mn-cs"/>
              </a:rPr>
              <a:t> are especially effective in reducing permeability. Tests show that the permeability of concrete decreases as the quantity of hydrated </a:t>
            </a:r>
            <a:r>
              <a:rPr lang="en-US" sz="1200" b="0" i="0" u="none" strike="noStrike" kern="1200" baseline="0" dirty="0" err="1" smtClean="0">
                <a:solidFill>
                  <a:schemeClr val="tx1"/>
                </a:solidFill>
                <a:latin typeface="Arial" charset="0"/>
                <a:ea typeface="ＭＳ Ｐゴシック" pitchFamily="1" charset="-128"/>
                <a:cs typeface="+mn-cs"/>
              </a:rPr>
              <a:t>cementitious</a:t>
            </a:r>
            <a:r>
              <a:rPr lang="en-US" sz="1200" b="0" i="0" u="none" strike="noStrike" kern="1200" baseline="0" dirty="0" smtClean="0">
                <a:solidFill>
                  <a:schemeClr val="tx1"/>
                </a:solidFill>
                <a:latin typeface="Arial" charset="0"/>
                <a:ea typeface="ＭＳ Ｐゴシック" pitchFamily="1" charset="-128"/>
                <a:cs typeface="+mn-cs"/>
              </a:rPr>
              <a:t> materials increases and is age dependent.</a:t>
            </a:r>
            <a:endParaRPr lang="en-US" dirty="0"/>
          </a:p>
        </p:txBody>
      </p:sp>
      <p:sp>
        <p:nvSpPr>
          <p:cNvPr id="4" name="Slide Number Placeholder 3"/>
          <p:cNvSpPr>
            <a:spLocks noGrp="1"/>
          </p:cNvSpPr>
          <p:nvPr>
            <p:ph type="sldNum" sz="quarter" idx="10"/>
          </p:nvPr>
        </p:nvSpPr>
        <p:spPr/>
        <p:txBody>
          <a:bodyPr/>
          <a:lstStyle/>
          <a:p>
            <a:pPr>
              <a:defRPr/>
            </a:pPr>
            <a:fld id="{3116968E-A47D-433E-9F1E-13B567A9FFB0}" type="slidenum">
              <a:rPr lang="en-US" smtClean="0"/>
              <a:pPr>
                <a:defRPr/>
              </a:pPr>
              <a:t>47</a:t>
            </a:fld>
            <a:endParaRPr lang="en-US" dirty="0"/>
          </a:p>
        </p:txBody>
      </p:sp>
    </p:spTree>
    <p:extLst>
      <p:ext uri="{BB962C8B-B14F-4D97-AF65-F5344CB8AC3E}">
        <p14:creationId xmlns:p14="http://schemas.microsoft.com/office/powerpoint/2010/main" val="64089564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impact of supplementary</a:t>
            </a:r>
            <a:r>
              <a:rPr lang="en-US" baseline="0" dirty="0" smtClean="0"/>
              <a:t> cementing materials on the permeability of concrete is shown here and in the following slide. With appropriate dosages, fly ash, slag cement, and natural </a:t>
            </a:r>
            <a:r>
              <a:rPr lang="en-US" baseline="0" dirty="0" err="1" smtClean="0"/>
              <a:t>pozzolans</a:t>
            </a:r>
            <a:r>
              <a:rPr lang="en-US" baseline="0" dirty="0" smtClean="0"/>
              <a:t> can greatly reduce the permeability and absorption of concrete.</a:t>
            </a:r>
            <a:endParaRPr lang="en-US" dirty="0"/>
          </a:p>
        </p:txBody>
      </p:sp>
      <p:sp>
        <p:nvSpPr>
          <p:cNvPr id="4" name="Slide Number Placeholder 3"/>
          <p:cNvSpPr>
            <a:spLocks noGrp="1"/>
          </p:cNvSpPr>
          <p:nvPr>
            <p:ph type="sldNum" sz="quarter" idx="10"/>
          </p:nvPr>
        </p:nvSpPr>
        <p:spPr/>
        <p:txBody>
          <a:bodyPr/>
          <a:lstStyle/>
          <a:p>
            <a:pPr>
              <a:defRPr/>
            </a:pPr>
            <a:fld id="{3116968E-A47D-433E-9F1E-13B567A9FFB0}" type="slidenum">
              <a:rPr lang="en-US" smtClean="0"/>
              <a:pPr>
                <a:defRPr/>
              </a:pPr>
              <a:t>48</a:t>
            </a:fld>
            <a:endParaRPr lang="en-US" dirty="0"/>
          </a:p>
        </p:txBody>
      </p:sp>
    </p:spTree>
    <p:extLst>
      <p:ext uri="{BB962C8B-B14F-4D97-AF65-F5344CB8AC3E}">
        <p14:creationId xmlns:p14="http://schemas.microsoft.com/office/powerpoint/2010/main" val="187489060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Tests show that the permeability of</a:t>
            </a:r>
            <a:r>
              <a:rPr lang="en-US" baseline="0" dirty="0" smtClean="0"/>
              <a:t> concrete decreases as the quantity of hydrated </a:t>
            </a:r>
            <a:r>
              <a:rPr lang="en-US" baseline="0" dirty="0" err="1" smtClean="0"/>
              <a:t>cementitious</a:t>
            </a:r>
            <a:r>
              <a:rPr lang="en-US" baseline="0" dirty="0" smtClean="0"/>
              <a:t> materials increases and is age dependent.</a:t>
            </a:r>
            <a:endParaRPr lang="en-US" dirty="0"/>
          </a:p>
        </p:txBody>
      </p:sp>
      <p:sp>
        <p:nvSpPr>
          <p:cNvPr id="4" name="Slide Number Placeholder 3"/>
          <p:cNvSpPr>
            <a:spLocks noGrp="1"/>
          </p:cNvSpPr>
          <p:nvPr>
            <p:ph type="sldNum" sz="quarter" idx="10"/>
          </p:nvPr>
        </p:nvSpPr>
        <p:spPr/>
        <p:txBody>
          <a:bodyPr/>
          <a:lstStyle/>
          <a:p>
            <a:pPr>
              <a:defRPr/>
            </a:pPr>
            <a:fld id="{3116968E-A47D-433E-9F1E-13B567A9FFB0}" type="slidenum">
              <a:rPr lang="en-US" smtClean="0"/>
              <a:pPr>
                <a:defRPr/>
              </a:pPr>
              <a:t>49</a:t>
            </a:fld>
            <a:endParaRPr lang="en-US" dirty="0"/>
          </a:p>
        </p:txBody>
      </p:sp>
    </p:spTree>
    <p:extLst>
      <p:ext uri="{BB962C8B-B14F-4D97-AF65-F5344CB8AC3E}">
        <p14:creationId xmlns:p14="http://schemas.microsoft.com/office/powerpoint/2010/main" val="3612500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latin typeface="Arial" charset="0"/>
                <a:ea typeface="ＭＳ Ｐゴシック" pitchFamily="1" charset="-128"/>
                <a:cs typeface="+mn-cs"/>
              </a:rPr>
              <a:t>The ease of placing, consolidating, and finishing freshly mixed concrete and the degree to which it resists segregation is called workability. Concrete should be workable, but the ingredients should not separate during transport and handling. Concrete properties related to workability include the </a:t>
            </a:r>
            <a:r>
              <a:rPr lang="en-US" sz="1200" i="0" kern="1200" baseline="0" dirty="0" smtClean="0">
                <a:solidFill>
                  <a:schemeClr val="tx1"/>
                </a:solidFill>
                <a:latin typeface="Arial" charset="0"/>
                <a:ea typeface="ＭＳ Ｐゴシック" pitchFamily="1" charset="-128"/>
                <a:cs typeface="+mn-cs"/>
              </a:rPr>
              <a:t>consistency (flow) and stability </a:t>
            </a:r>
            <a:r>
              <a:rPr lang="en-US" sz="1200" kern="1200" baseline="0" dirty="0" smtClean="0">
                <a:solidFill>
                  <a:schemeClr val="tx1"/>
                </a:solidFill>
                <a:latin typeface="Arial" charset="0"/>
                <a:ea typeface="ＭＳ Ｐゴシック" pitchFamily="1" charset="-128"/>
                <a:cs typeface="+mn-cs"/>
              </a:rPr>
              <a:t>(segregation resistance). </a:t>
            </a:r>
            <a:endParaRPr lang="en-US" dirty="0"/>
          </a:p>
        </p:txBody>
      </p:sp>
      <p:sp>
        <p:nvSpPr>
          <p:cNvPr id="4" name="Slide Number Placeholder 3"/>
          <p:cNvSpPr>
            <a:spLocks noGrp="1"/>
          </p:cNvSpPr>
          <p:nvPr>
            <p:ph type="sldNum" sz="quarter" idx="10"/>
          </p:nvPr>
        </p:nvSpPr>
        <p:spPr/>
        <p:txBody>
          <a:bodyPr/>
          <a:lstStyle/>
          <a:p>
            <a:pPr>
              <a:defRPr/>
            </a:pPr>
            <a:fld id="{3116968E-A47D-433E-9F1E-13B567A9FFB0}" type="slidenum">
              <a:rPr lang="en-US" smtClean="0"/>
              <a:pPr>
                <a:defRPr/>
              </a:pPr>
              <a:t>5</a:t>
            </a:fld>
            <a:endParaRPr lang="en-US" dirty="0"/>
          </a:p>
        </p:txBody>
      </p:sp>
    </p:spTree>
    <p:extLst>
      <p:ext uri="{BB962C8B-B14F-4D97-AF65-F5344CB8AC3E}">
        <p14:creationId xmlns:p14="http://schemas.microsoft.com/office/powerpoint/2010/main" val="96633565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Concrete</a:t>
            </a:r>
            <a:r>
              <a:rPr lang="en-US" baseline="0" dirty="0" smtClean="0"/>
              <a:t> kept continually moist will expand slightly. When permitted to dry, concrete will shrink. The primary factor influencing the amount of drying shrinkage is the water content of the freshly mixed concrete Drying shrinkage increases with increases in this water content.</a:t>
            </a:r>
            <a:endParaRPr lang="en-US" dirty="0"/>
          </a:p>
        </p:txBody>
      </p:sp>
      <p:sp>
        <p:nvSpPr>
          <p:cNvPr id="4" name="Slide Number Placeholder 3"/>
          <p:cNvSpPr>
            <a:spLocks noGrp="1"/>
          </p:cNvSpPr>
          <p:nvPr>
            <p:ph type="sldNum" sz="quarter" idx="10"/>
          </p:nvPr>
        </p:nvSpPr>
        <p:spPr/>
        <p:txBody>
          <a:bodyPr/>
          <a:lstStyle/>
          <a:p>
            <a:pPr>
              <a:defRPr/>
            </a:pPr>
            <a:fld id="{3116968E-A47D-433E-9F1E-13B567A9FFB0}" type="slidenum">
              <a:rPr lang="en-US" smtClean="0"/>
              <a:pPr>
                <a:defRPr/>
              </a:pPr>
              <a:t>50</a:t>
            </a:fld>
            <a:endParaRPr lang="en-US" dirty="0"/>
          </a:p>
        </p:txBody>
      </p:sp>
    </p:spTree>
    <p:extLst>
      <p:ext uri="{BB962C8B-B14F-4D97-AF65-F5344CB8AC3E}">
        <p14:creationId xmlns:p14="http://schemas.microsoft.com/office/powerpoint/2010/main" val="295513843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Hardened concrete changes volume due to changes in temperature, moisture, and stress. These volume or length changes may range from about 0.01% to 0.08%. Thermal volume changes of hardened concrete are about the same as those for steel. Concrete under stress deforms elastically. Sustained stress results in an additional deformation called creep. The rate of creep (deformation per unit of time) decreases with time. Concrete kept continually moist will expand slightly. When permitted to dry, concrete will shrink. </a:t>
            </a:r>
            <a:endParaRPr lang="en-US" dirty="0"/>
          </a:p>
        </p:txBody>
      </p:sp>
      <p:sp>
        <p:nvSpPr>
          <p:cNvPr id="4" name="Slide Number Placeholder 3"/>
          <p:cNvSpPr>
            <a:spLocks noGrp="1"/>
          </p:cNvSpPr>
          <p:nvPr>
            <p:ph type="sldNum" sz="quarter" idx="10"/>
          </p:nvPr>
        </p:nvSpPr>
        <p:spPr/>
        <p:txBody>
          <a:bodyPr/>
          <a:lstStyle/>
          <a:p>
            <a:fld id="{899672D1-A488-48B1-85D2-DE41CC76A0B8}" type="slidenum">
              <a:rPr lang="en-US" smtClean="0"/>
              <a:pPr/>
              <a:t>51</a:t>
            </a:fld>
            <a:endParaRPr lang="en-US"/>
          </a:p>
        </p:txBody>
      </p:sp>
    </p:spTree>
    <p:extLst>
      <p:ext uri="{BB962C8B-B14F-4D97-AF65-F5344CB8AC3E}">
        <p14:creationId xmlns:p14="http://schemas.microsoft.com/office/powerpoint/2010/main" val="257037878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Drying</a:t>
            </a:r>
            <a:r>
              <a:rPr lang="en-US" baseline="0" dirty="0" smtClean="0"/>
              <a:t> shrinkage is an inherent, unavoidable property of concrete. However, properly positioned reinforcing steel is used to reduce crack widths, or joints are used to predetermine and control the location of cracks. Thermal stress due to fluctuations in ambient temperature also can cause cracking, particularly at an early age. </a:t>
            </a:r>
            <a:endParaRPr lang="en-US" dirty="0"/>
          </a:p>
        </p:txBody>
      </p:sp>
      <p:sp>
        <p:nvSpPr>
          <p:cNvPr id="4" name="Slide Number Placeholder 3"/>
          <p:cNvSpPr>
            <a:spLocks noGrp="1"/>
          </p:cNvSpPr>
          <p:nvPr>
            <p:ph type="sldNum" sz="quarter" idx="10"/>
          </p:nvPr>
        </p:nvSpPr>
        <p:spPr/>
        <p:txBody>
          <a:bodyPr/>
          <a:lstStyle/>
          <a:p>
            <a:pPr>
              <a:defRPr/>
            </a:pPr>
            <a:fld id="{3116968E-A47D-433E-9F1E-13B567A9FFB0}" type="slidenum">
              <a:rPr lang="en-US" smtClean="0"/>
              <a:pPr>
                <a:defRPr/>
              </a:pPr>
              <a:t>52</a:t>
            </a:fld>
            <a:endParaRPr lang="en-US" dirty="0"/>
          </a:p>
        </p:txBody>
      </p:sp>
    </p:spTree>
    <p:extLst>
      <p:ext uri="{BB962C8B-B14F-4D97-AF65-F5344CB8AC3E}">
        <p14:creationId xmlns:p14="http://schemas.microsoft.com/office/powerpoint/2010/main" val="16005137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Joints permit movement in the plane of a slab or wall. They should extend to a depth of approximately one-quarter of the concrete thickness. Isolation joints permit horizontal and vertical movements. They should be used at the junction of floors with walls, columns, footings, and other points where restraint can occur. They extend the full depth of slabs and include a </a:t>
            </a:r>
            <a:r>
              <a:rPr lang="en-US" baseline="0" dirty="0" err="1" smtClean="0"/>
              <a:t>premolded</a:t>
            </a:r>
            <a:r>
              <a:rPr lang="en-US" baseline="0" dirty="0" smtClean="0"/>
              <a:t> joint filler. Construction joints occur where concrete work is concluded for the day. In slabs-on-ground, construction joints usually align with, and function as, control or isolation joints. They may also require dowels for load transfer.</a:t>
            </a:r>
            <a:endParaRPr lang="en-US" dirty="0"/>
          </a:p>
        </p:txBody>
      </p:sp>
      <p:sp>
        <p:nvSpPr>
          <p:cNvPr id="4" name="Slide Number Placeholder 3"/>
          <p:cNvSpPr>
            <a:spLocks noGrp="1"/>
          </p:cNvSpPr>
          <p:nvPr>
            <p:ph type="sldNum" sz="quarter" idx="10"/>
          </p:nvPr>
        </p:nvSpPr>
        <p:spPr/>
        <p:txBody>
          <a:bodyPr/>
          <a:lstStyle/>
          <a:p>
            <a:pPr>
              <a:defRPr/>
            </a:pPr>
            <a:fld id="{3116968E-A47D-433E-9F1E-13B567A9FFB0}" type="slidenum">
              <a:rPr lang="en-US" smtClean="0"/>
              <a:pPr>
                <a:defRPr/>
              </a:pPr>
              <a:t>53</a:t>
            </a:fld>
            <a:endParaRPr lang="en-US" dirty="0"/>
          </a:p>
        </p:txBody>
      </p:sp>
    </p:spTree>
    <p:extLst>
      <p:ext uri="{BB962C8B-B14F-4D97-AF65-F5344CB8AC3E}">
        <p14:creationId xmlns:p14="http://schemas.microsoft.com/office/powerpoint/2010/main" val="362698895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durability of concrete may be defined as the ability of concrete to resist weathering action, chemical attack, and abrasion while maintaining its desired engineering properties. </a:t>
            </a:r>
            <a:endParaRPr lang="en-US" dirty="0"/>
          </a:p>
        </p:txBody>
      </p:sp>
      <p:sp>
        <p:nvSpPr>
          <p:cNvPr id="4" name="Slide Number Placeholder 3"/>
          <p:cNvSpPr>
            <a:spLocks noGrp="1"/>
          </p:cNvSpPr>
          <p:nvPr>
            <p:ph type="sldNum" sz="quarter" idx="10"/>
          </p:nvPr>
        </p:nvSpPr>
        <p:spPr/>
        <p:txBody>
          <a:bodyPr/>
          <a:lstStyle/>
          <a:p>
            <a:fld id="{899672D1-A488-48B1-85D2-DE41CC76A0B8}" type="slidenum">
              <a:rPr lang="en-US" smtClean="0"/>
              <a:pPr/>
              <a:t>54</a:t>
            </a:fld>
            <a:endParaRPr lang="en-US"/>
          </a:p>
        </p:txBody>
      </p:sp>
    </p:spTree>
    <p:extLst>
      <p:ext uri="{BB962C8B-B14F-4D97-AF65-F5344CB8AC3E}">
        <p14:creationId xmlns:p14="http://schemas.microsoft.com/office/powerpoint/2010/main" val="68897261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solidFill>
                  <a:schemeClr val="tx1"/>
                </a:solidFill>
              </a:rPr>
              <a:t>Most durability concerns involved water in the concrete</a:t>
            </a:r>
            <a:r>
              <a:rPr lang="en-US" sz="1200" baseline="0" dirty="0" smtClean="0">
                <a:solidFill>
                  <a:schemeClr val="tx1"/>
                </a:solidFill>
              </a:rPr>
              <a:t>. </a:t>
            </a:r>
            <a:r>
              <a:rPr lang="en-US" sz="1200" kern="1200" baseline="0" dirty="0" smtClean="0">
                <a:solidFill>
                  <a:schemeClr val="tx1"/>
                </a:solidFill>
                <a:latin typeface="Arial" charset="0"/>
                <a:ea typeface="ＭＳ Ｐゴシック" pitchFamily="1" charset="-128"/>
                <a:cs typeface="+mn-cs"/>
              </a:rPr>
              <a:t>There are other forms of concrete deterioration less common or which occur only in special conditions. </a:t>
            </a:r>
            <a:endParaRPr lang="en-US" dirty="0"/>
          </a:p>
        </p:txBody>
      </p:sp>
      <p:sp>
        <p:nvSpPr>
          <p:cNvPr id="4" name="Slide Number Placeholder 3"/>
          <p:cNvSpPr>
            <a:spLocks noGrp="1"/>
          </p:cNvSpPr>
          <p:nvPr>
            <p:ph type="sldNum" sz="quarter" idx="10"/>
          </p:nvPr>
        </p:nvSpPr>
        <p:spPr/>
        <p:txBody>
          <a:bodyPr/>
          <a:lstStyle/>
          <a:p>
            <a:pPr>
              <a:defRPr/>
            </a:pPr>
            <a:fld id="{3116968E-A47D-433E-9F1E-13B567A9FFB0}" type="slidenum">
              <a:rPr lang="en-US" smtClean="0"/>
              <a:pPr>
                <a:defRPr/>
              </a:pPr>
              <a:t>55</a:t>
            </a:fld>
            <a:endParaRPr lang="en-US" dirty="0"/>
          </a:p>
        </p:txBody>
      </p:sp>
    </p:spTree>
    <p:extLst>
      <p:ext uri="{BB962C8B-B14F-4D97-AF65-F5344CB8AC3E}">
        <p14:creationId xmlns:p14="http://schemas.microsoft.com/office/powerpoint/2010/main" val="39224383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Pleasing decorative finishes can be built into concrete during construction. Pattern-stamped finish and colored surfaces are popular for decorative concretes.</a:t>
            </a:r>
            <a:endParaRPr lang="en-US" dirty="0"/>
          </a:p>
        </p:txBody>
      </p:sp>
      <p:sp>
        <p:nvSpPr>
          <p:cNvPr id="4" name="Slide Number Placeholder 3"/>
          <p:cNvSpPr>
            <a:spLocks noGrp="1"/>
          </p:cNvSpPr>
          <p:nvPr>
            <p:ph type="sldNum" sz="quarter" idx="10"/>
          </p:nvPr>
        </p:nvSpPr>
        <p:spPr/>
        <p:txBody>
          <a:bodyPr/>
          <a:lstStyle/>
          <a:p>
            <a:fld id="{899672D1-A488-48B1-85D2-DE41CC76A0B8}" type="slidenum">
              <a:rPr lang="en-US" smtClean="0"/>
              <a:pPr/>
              <a:t>56</a:t>
            </a:fld>
            <a:endParaRPr lang="en-US"/>
          </a:p>
        </p:txBody>
      </p:sp>
    </p:spTree>
    <p:extLst>
      <p:ext uri="{BB962C8B-B14F-4D97-AF65-F5344CB8AC3E}">
        <p14:creationId xmlns:p14="http://schemas.microsoft.com/office/powerpoint/2010/main" val="389973720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9672D1-A488-48B1-85D2-DE41CC76A0B8}" type="slidenum">
              <a:rPr lang="en-US" smtClean="0"/>
              <a:pPr/>
              <a:t>57</a:t>
            </a:fld>
            <a:endParaRPr lang="en-US"/>
          </a:p>
        </p:txBody>
      </p:sp>
    </p:spTree>
    <p:extLst>
      <p:ext uri="{BB962C8B-B14F-4D97-AF65-F5344CB8AC3E}">
        <p14:creationId xmlns:p14="http://schemas.microsoft.com/office/powerpoint/2010/main" val="196050574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3CE5A558-66E9-49B7-8A13-DD5681BF8721}" type="slidenum">
              <a:rPr lang="en-US"/>
              <a:pPr/>
              <a:t>58</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468672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latin typeface="Arial" charset="0"/>
                <a:ea typeface="ＭＳ Ｐゴシック" pitchFamily="1" charset="-128"/>
                <a:cs typeface="+mn-cs"/>
              </a:rPr>
              <a:t>The degree of workability required for proper placement of concrete is controlled by the placement method, type of consolidation, and type of concrete. </a:t>
            </a:r>
            <a:r>
              <a:rPr lang="en-US" sz="1200" kern="1200" dirty="0" smtClean="0">
                <a:solidFill>
                  <a:schemeClr val="tx1"/>
                </a:solidFill>
                <a:latin typeface="Arial" charset="0"/>
                <a:ea typeface="ＭＳ Ｐゴシック" pitchFamily="1" charset="-128"/>
                <a:cs typeface="+mn-cs"/>
              </a:rPr>
              <a:t>This graph illustrates the effect of casting temperature on the consistency, or slump, and potential workability of two concretes</a:t>
            </a:r>
            <a:r>
              <a:rPr lang="en-US" sz="1200" kern="1200" baseline="0" dirty="0" smtClean="0">
                <a:solidFill>
                  <a:schemeClr val="tx1"/>
                </a:solidFill>
                <a:latin typeface="Arial" charset="0"/>
                <a:ea typeface="ＭＳ Ｐゴシック" pitchFamily="1" charset="-128"/>
                <a:cs typeface="+mn-cs"/>
              </a:rPr>
              <a:t> made with different cements.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116968E-A47D-433E-9F1E-13B567A9FFB0}" type="slidenum">
              <a:rPr lang="en-US" smtClean="0"/>
              <a:pPr>
                <a:defRPr/>
              </a:pPr>
              <a:t>6</a:t>
            </a:fld>
            <a:endParaRPr lang="en-US" dirty="0"/>
          </a:p>
        </p:txBody>
      </p:sp>
    </p:spTree>
    <p:extLst>
      <p:ext uri="{BB962C8B-B14F-4D97-AF65-F5344CB8AC3E}">
        <p14:creationId xmlns:p14="http://schemas.microsoft.com/office/powerpoint/2010/main" val="24388337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charset="0"/>
                <a:ea typeface="ＭＳ Ｐゴシック" pitchFamily="1" charset="-128"/>
                <a:cs typeface="+mn-cs"/>
              </a:rPr>
              <a:t>Factors that</a:t>
            </a:r>
            <a:r>
              <a:rPr lang="en-US" sz="1200" kern="1200" baseline="0" dirty="0" smtClean="0">
                <a:solidFill>
                  <a:schemeClr val="tx1"/>
                </a:solidFill>
                <a:latin typeface="Arial" charset="0"/>
                <a:ea typeface="ＭＳ Ｐゴシック" pitchFamily="1" charset="-128"/>
                <a:cs typeface="+mn-cs"/>
              </a:rPr>
              <a:t> influence the workability of concrete are listed.</a:t>
            </a:r>
            <a:endParaRPr lang="en-US" dirty="0"/>
          </a:p>
        </p:txBody>
      </p:sp>
      <p:sp>
        <p:nvSpPr>
          <p:cNvPr id="4" name="Slide Number Placeholder 3"/>
          <p:cNvSpPr>
            <a:spLocks noGrp="1"/>
          </p:cNvSpPr>
          <p:nvPr>
            <p:ph type="sldNum" sz="quarter" idx="10"/>
          </p:nvPr>
        </p:nvSpPr>
        <p:spPr/>
        <p:txBody>
          <a:bodyPr/>
          <a:lstStyle/>
          <a:p>
            <a:pPr>
              <a:defRPr/>
            </a:pPr>
            <a:fld id="{3116968E-A47D-433E-9F1E-13B567A9FFB0}" type="slidenum">
              <a:rPr lang="en-US" smtClean="0"/>
              <a:pPr>
                <a:defRPr/>
              </a:pPr>
              <a:t>7</a:t>
            </a:fld>
            <a:endParaRPr lang="en-US" dirty="0"/>
          </a:p>
        </p:txBody>
      </p:sp>
    </p:spTree>
    <p:extLst>
      <p:ext uri="{BB962C8B-B14F-4D97-AF65-F5344CB8AC3E}">
        <p14:creationId xmlns:p14="http://schemas.microsoft.com/office/powerpoint/2010/main" val="2922062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latin typeface="Arial" charset="0"/>
                <a:ea typeface="ＭＳ Ｐゴシック" pitchFamily="1" charset="-128"/>
                <a:cs typeface="+mn-cs"/>
              </a:rPr>
              <a:t>The slump test, ASTM C143, </a:t>
            </a:r>
            <a:r>
              <a:rPr lang="en-US" sz="1200" i="1" kern="1200" baseline="0" dirty="0" smtClean="0">
                <a:solidFill>
                  <a:schemeClr val="tx1"/>
                </a:solidFill>
                <a:latin typeface="Arial" charset="0"/>
                <a:ea typeface="ＭＳ Ｐゴシック" pitchFamily="1" charset="-128"/>
                <a:cs typeface="+mn-cs"/>
              </a:rPr>
              <a:t>Standard Test Method for Slump of Hydraulic-Cement Concrete </a:t>
            </a:r>
            <a:r>
              <a:rPr lang="en-US" sz="1200" i="0" kern="1200" baseline="0" dirty="0" smtClean="0">
                <a:solidFill>
                  <a:schemeClr val="tx1"/>
                </a:solidFill>
                <a:latin typeface="Arial" charset="0"/>
                <a:ea typeface="ＭＳ Ｐゴシック" pitchFamily="1" charset="-128"/>
                <a:cs typeface="+mn-cs"/>
              </a:rPr>
              <a:t>(AASHTO </a:t>
            </a:r>
            <a:r>
              <a:rPr lang="en-US" sz="1200" kern="1200" baseline="0" dirty="0" smtClean="0">
                <a:solidFill>
                  <a:schemeClr val="tx1"/>
                </a:solidFill>
                <a:latin typeface="Arial" charset="0"/>
                <a:ea typeface="ＭＳ Ｐゴシック" pitchFamily="1" charset="-128"/>
                <a:cs typeface="+mn-cs"/>
              </a:rPr>
              <a:t>T 119), is the most generally accepted method used to measure the consistency of concrete. The primary benefit of the slump test is that it measures the consistency from one batch of concrete to the next. However, it does not characterize the rheology or workability of a concrete mixture quantitatively. </a:t>
            </a:r>
            <a:endParaRPr lang="en-US" dirty="0"/>
          </a:p>
        </p:txBody>
      </p:sp>
      <p:sp>
        <p:nvSpPr>
          <p:cNvPr id="4" name="Slide Number Placeholder 3"/>
          <p:cNvSpPr>
            <a:spLocks noGrp="1"/>
          </p:cNvSpPr>
          <p:nvPr>
            <p:ph type="sldNum" sz="quarter" idx="10"/>
          </p:nvPr>
        </p:nvSpPr>
        <p:spPr/>
        <p:txBody>
          <a:bodyPr/>
          <a:lstStyle/>
          <a:p>
            <a:pPr>
              <a:defRPr/>
            </a:pPr>
            <a:fld id="{3116968E-A47D-433E-9F1E-13B567A9FFB0}" type="slidenum">
              <a:rPr lang="en-US" smtClean="0"/>
              <a:pPr>
                <a:defRPr/>
              </a:pPr>
              <a:t>8</a:t>
            </a:fld>
            <a:endParaRPr lang="en-US" dirty="0"/>
          </a:p>
        </p:txBody>
      </p:sp>
    </p:spTree>
    <p:extLst>
      <p:ext uri="{BB962C8B-B14F-4D97-AF65-F5344CB8AC3E}">
        <p14:creationId xmlns:p14="http://schemas.microsoft.com/office/powerpoint/2010/main" val="1549266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latin typeface="Arial" charset="0"/>
                <a:ea typeface="ＭＳ Ｐゴシック" pitchFamily="1" charset="-128"/>
                <a:cs typeface="+mn-cs"/>
              </a:rPr>
              <a:t>The Bingham model describes two properties of the material, the yield stress and the viscosity. In fresh concrete, </a:t>
            </a:r>
            <a:r>
              <a:rPr lang="en-US" sz="1200" i="1" kern="1200" baseline="0" dirty="0" smtClean="0">
                <a:solidFill>
                  <a:schemeClr val="tx1"/>
                </a:solidFill>
                <a:latin typeface="Arial" charset="0"/>
                <a:ea typeface="ＭＳ Ｐゴシック" pitchFamily="1" charset="-128"/>
                <a:cs typeface="+mn-cs"/>
              </a:rPr>
              <a:t>yield stress </a:t>
            </a:r>
            <a:r>
              <a:rPr lang="en-US" sz="1200" i="0" kern="1200" baseline="0" dirty="0" smtClean="0">
                <a:solidFill>
                  <a:schemeClr val="tx1"/>
                </a:solidFill>
                <a:latin typeface="Arial" charset="0"/>
                <a:ea typeface="ＭＳ Ｐゴシック" pitchFamily="1" charset="-128"/>
                <a:cs typeface="+mn-cs"/>
              </a:rPr>
              <a:t>defines the threshold between static</a:t>
            </a:r>
            <a:r>
              <a:rPr lang="en-US" sz="1200" i="1" kern="1200" baseline="0" dirty="0" smtClean="0">
                <a:solidFill>
                  <a:schemeClr val="tx1"/>
                </a:solidFill>
                <a:latin typeface="Arial" charset="0"/>
                <a:ea typeface="ＭＳ Ｐゴシック" pitchFamily="1" charset="-128"/>
                <a:cs typeface="+mn-cs"/>
              </a:rPr>
              <a:t> </a:t>
            </a:r>
            <a:r>
              <a:rPr lang="en-US" sz="1200" kern="1200" baseline="0" dirty="0" smtClean="0">
                <a:solidFill>
                  <a:schemeClr val="tx1"/>
                </a:solidFill>
                <a:latin typeface="Arial" charset="0"/>
                <a:ea typeface="ＭＳ Ｐゴシック" pitchFamily="1" charset="-128"/>
                <a:cs typeface="+mn-cs"/>
              </a:rPr>
              <a:t>and fluid behavior. The </a:t>
            </a:r>
            <a:r>
              <a:rPr lang="en-US" sz="1200" i="1" kern="1200" baseline="0" dirty="0" smtClean="0">
                <a:solidFill>
                  <a:schemeClr val="tx1"/>
                </a:solidFill>
                <a:latin typeface="Arial" charset="0"/>
                <a:ea typeface="ＭＳ Ｐゴシック" pitchFamily="1" charset="-128"/>
                <a:cs typeface="+mn-cs"/>
              </a:rPr>
              <a:t>viscosity</a:t>
            </a:r>
            <a:r>
              <a:rPr lang="en-US" sz="1200" i="0" kern="1200" baseline="0" dirty="0" smtClean="0">
                <a:solidFill>
                  <a:schemeClr val="tx1"/>
                </a:solidFill>
                <a:latin typeface="Arial" charset="0"/>
                <a:ea typeface="ＭＳ Ｐゴシック" pitchFamily="1" charset="-128"/>
                <a:cs typeface="+mn-cs"/>
              </a:rPr>
              <a:t> of the </a:t>
            </a:r>
            <a:r>
              <a:rPr lang="en-US" sz="1200" kern="1200" baseline="0" dirty="0" smtClean="0">
                <a:solidFill>
                  <a:schemeClr val="tx1"/>
                </a:solidFill>
                <a:latin typeface="Arial" charset="0"/>
                <a:ea typeface="ＭＳ Ｐゴシック" pitchFamily="1" charset="-128"/>
                <a:cs typeface="+mn-cs"/>
              </a:rPr>
              <a:t>concrete determines how fast it moves. </a:t>
            </a:r>
            <a:endParaRPr lang="en-US" dirty="0"/>
          </a:p>
        </p:txBody>
      </p:sp>
      <p:sp>
        <p:nvSpPr>
          <p:cNvPr id="4" name="Slide Number Placeholder 3"/>
          <p:cNvSpPr>
            <a:spLocks noGrp="1"/>
          </p:cNvSpPr>
          <p:nvPr>
            <p:ph type="sldNum" sz="quarter" idx="10"/>
          </p:nvPr>
        </p:nvSpPr>
        <p:spPr/>
        <p:txBody>
          <a:bodyPr/>
          <a:lstStyle/>
          <a:p>
            <a:pPr>
              <a:defRPr/>
            </a:pPr>
            <a:fld id="{3116968E-A47D-433E-9F1E-13B567A9FFB0}" type="slidenum">
              <a:rPr lang="en-US" smtClean="0"/>
              <a:pPr>
                <a:defRPr/>
              </a:pPr>
              <a:t>9</a:t>
            </a:fld>
            <a:endParaRPr lang="en-US" dirty="0"/>
          </a:p>
        </p:txBody>
      </p:sp>
    </p:spTree>
    <p:extLst>
      <p:ext uri="{BB962C8B-B14F-4D97-AF65-F5344CB8AC3E}">
        <p14:creationId xmlns:p14="http://schemas.microsoft.com/office/powerpoint/2010/main" val="2616310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with bullets">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52400" y="1200840"/>
            <a:ext cx="7772400" cy="683044"/>
          </a:xfrm>
        </p:spPr>
        <p:txBody>
          <a:bodyPr>
            <a:normAutofit/>
          </a:bodyPr>
          <a:lstStyle>
            <a:lvl1pPr algn="l">
              <a:defRPr sz="3600" b="1" baseline="0">
                <a:solidFill>
                  <a:schemeClr val="tx2"/>
                </a:solidFill>
                <a:effectLst>
                  <a:outerShdw blurRad="38100" dist="38100" dir="2700000" algn="tl">
                    <a:srgbClr val="000000">
                      <a:alpha val="43137"/>
                    </a:srgbClr>
                  </a:outerShdw>
                </a:effectLst>
              </a:defRPr>
            </a:lvl1pPr>
          </a:lstStyle>
          <a:p>
            <a:r>
              <a:rPr lang="en-US" dirty="0" smtClean="0"/>
              <a:t>Click to Modify Title</a:t>
            </a:r>
            <a:endParaRPr lang="en-US" noProof="0" dirty="0"/>
          </a:p>
        </p:txBody>
      </p:sp>
      <p:sp>
        <p:nvSpPr>
          <p:cNvPr id="10" name="Espace réservé du contenu 2"/>
          <p:cNvSpPr>
            <a:spLocks noGrp="1"/>
          </p:cNvSpPr>
          <p:nvPr>
            <p:ph idx="1"/>
          </p:nvPr>
        </p:nvSpPr>
        <p:spPr>
          <a:xfrm>
            <a:off x="225380" y="2332038"/>
            <a:ext cx="8229600" cy="390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dirty="0"/>
          </a:p>
        </p:txBody>
      </p:sp>
      <p:sp>
        <p:nvSpPr>
          <p:cNvPr id="11" name="Date Placeholder 10"/>
          <p:cNvSpPr>
            <a:spLocks noGrp="1"/>
          </p:cNvSpPr>
          <p:nvPr>
            <p:ph type="dt" sz="half" idx="10"/>
          </p:nvPr>
        </p:nvSpPr>
        <p:spPr/>
        <p:txBody>
          <a:bodyPr/>
          <a:lstStyle/>
          <a:p>
            <a:endParaRPr lang="fr-FR" dirty="0"/>
          </a:p>
        </p:txBody>
      </p:sp>
      <p:sp>
        <p:nvSpPr>
          <p:cNvPr id="12" name="Slide Number Placeholder 11"/>
          <p:cNvSpPr>
            <a:spLocks noGrp="1"/>
          </p:cNvSpPr>
          <p:nvPr>
            <p:ph type="sldNum" sz="quarter" idx="11"/>
          </p:nvPr>
        </p:nvSpPr>
        <p:spPr/>
        <p:txBody>
          <a:bodyPr/>
          <a:lstStyle/>
          <a:p>
            <a:fld id="{FAC80817-2F0F-D446-A273-1ACB09D47865}" type="slidenum">
              <a:rPr lang="fr-FR" smtClean="0"/>
              <a:pPr/>
              <a:t>‹#›</a:t>
            </a:fld>
            <a:endParaRPr lang="fr-FR" dirty="0"/>
          </a:p>
        </p:txBody>
      </p:sp>
      <p:sp>
        <p:nvSpPr>
          <p:cNvPr id="13" name="Footer Placeholder 12"/>
          <p:cNvSpPr>
            <a:spLocks noGrp="1"/>
          </p:cNvSpPr>
          <p:nvPr>
            <p:ph type="ftr" sz="quarter" idx="12"/>
          </p:nvPr>
        </p:nvSpPr>
        <p:spPr/>
        <p:txBody>
          <a:bodyPr/>
          <a:lstStyle/>
          <a:p>
            <a:endParaRPr lang="fr-FR" dirty="0"/>
          </a:p>
        </p:txBody>
      </p:sp>
    </p:spTree>
    <p:extLst>
      <p:ext uri="{BB962C8B-B14F-4D97-AF65-F5344CB8AC3E}">
        <p14:creationId xmlns:p14="http://schemas.microsoft.com/office/powerpoint/2010/main" val="2704385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673100" y="914400"/>
            <a:ext cx="7772400" cy="1066800"/>
          </a:xfrm>
        </p:spPr>
        <p:txBody>
          <a:bodyPr>
            <a:normAutofit/>
          </a:bodyPr>
          <a:lstStyle>
            <a:lvl1pPr algn="l">
              <a:defRPr sz="3600" b="1">
                <a:solidFill>
                  <a:schemeClr val="tx2"/>
                </a:solidFill>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Text Placeholder 2"/>
          <p:cNvSpPr>
            <a:spLocks noGrp="1"/>
          </p:cNvSpPr>
          <p:nvPr>
            <p:ph type="body" sz="half" idx="1"/>
          </p:nvPr>
        </p:nvSpPr>
        <p:spPr>
          <a:xfrm>
            <a:off x="685800" y="1981200"/>
            <a:ext cx="38100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Media Placeholder 3"/>
          <p:cNvSpPr>
            <a:spLocks noGrp="1"/>
          </p:cNvSpPr>
          <p:nvPr>
            <p:ph type="media" sz="half" idx="2"/>
          </p:nvPr>
        </p:nvSpPr>
        <p:spPr>
          <a:xfrm>
            <a:off x="4648200" y="1981200"/>
            <a:ext cx="3810000" cy="4419600"/>
          </a:xfrm>
        </p:spPr>
        <p:txBody>
          <a:bodyPr/>
          <a:lstStyle/>
          <a:p>
            <a:pPr lvl="0"/>
            <a:r>
              <a:rPr lang="en-US" noProof="0" smtClean="0"/>
              <a:t>Click icon to add media</a:t>
            </a:r>
            <a:endParaRPr lang="en-US" noProof="0" dirty="0"/>
          </a:p>
        </p:txBody>
      </p:sp>
      <p:sp>
        <p:nvSpPr>
          <p:cNvPr id="5" name="Date Placeholder 4"/>
          <p:cNvSpPr>
            <a:spLocks noGrp="1"/>
          </p:cNvSpPr>
          <p:nvPr>
            <p:ph type="dt" sz="half" idx="10"/>
          </p:nvPr>
        </p:nvSpPr>
        <p:spPr/>
        <p:txBody>
          <a:bodyPr/>
          <a:lstStyle/>
          <a:p>
            <a:endParaRPr lang="fr-FR" dirty="0"/>
          </a:p>
        </p:txBody>
      </p:sp>
      <p:sp>
        <p:nvSpPr>
          <p:cNvPr id="6" name="Slide Number Placeholder 5"/>
          <p:cNvSpPr>
            <a:spLocks noGrp="1"/>
          </p:cNvSpPr>
          <p:nvPr>
            <p:ph type="sldNum" sz="quarter" idx="11"/>
          </p:nvPr>
        </p:nvSpPr>
        <p:spPr/>
        <p:txBody>
          <a:bodyPr/>
          <a:lstStyle/>
          <a:p>
            <a:fld id="{FAC80817-2F0F-D446-A273-1ACB09D47865}" type="slidenum">
              <a:rPr lang="fr-FR" smtClean="0"/>
              <a:pPr/>
              <a:t>‹#›</a:t>
            </a:fld>
            <a:endParaRPr lang="fr-FR" dirty="0"/>
          </a:p>
        </p:txBody>
      </p:sp>
      <p:sp>
        <p:nvSpPr>
          <p:cNvPr id="7" name="Footer Placeholder 6"/>
          <p:cNvSpPr>
            <a:spLocks noGrp="1"/>
          </p:cNvSpPr>
          <p:nvPr>
            <p:ph type="ftr" sz="quarter" idx="12"/>
          </p:nvPr>
        </p:nvSpPr>
        <p:spPr/>
        <p:txBody>
          <a:bodyPr/>
          <a:lstStyle/>
          <a:p>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73100" y="914400"/>
            <a:ext cx="7772400" cy="1066800"/>
          </a:xfrm>
        </p:spPr>
        <p:txBody>
          <a:bodyPr>
            <a:normAutofit/>
          </a:bodyPr>
          <a:lstStyle>
            <a:lvl1pPr algn="l">
              <a:defRPr sz="3600" b="1">
                <a:solidFill>
                  <a:schemeClr val="tx2"/>
                </a:solidFill>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Chart Placeholder 2"/>
          <p:cNvSpPr>
            <a:spLocks noGrp="1"/>
          </p:cNvSpPr>
          <p:nvPr>
            <p:ph type="chart" idx="1"/>
          </p:nvPr>
        </p:nvSpPr>
        <p:spPr>
          <a:xfrm>
            <a:off x="685800" y="1981200"/>
            <a:ext cx="7772400" cy="4419600"/>
          </a:xfrm>
        </p:spPr>
        <p:txBody>
          <a:bodyPr/>
          <a:lstStyle/>
          <a:p>
            <a:pPr lvl="0"/>
            <a:r>
              <a:rPr lang="en-US" noProof="0" smtClean="0"/>
              <a:t>Click icon to add chart</a:t>
            </a:r>
            <a:endParaRPr lang="en-US" noProof="0" dirty="0" smtClean="0"/>
          </a:p>
        </p:txBody>
      </p:sp>
      <p:sp>
        <p:nvSpPr>
          <p:cNvPr id="4" name="Date Placeholder 3"/>
          <p:cNvSpPr>
            <a:spLocks noGrp="1"/>
          </p:cNvSpPr>
          <p:nvPr>
            <p:ph type="dt" sz="half" idx="10"/>
          </p:nvPr>
        </p:nvSpPr>
        <p:spPr/>
        <p:txBody>
          <a:bodyPr/>
          <a:lstStyle/>
          <a:p>
            <a:endParaRPr lang="fr-FR" dirty="0"/>
          </a:p>
        </p:txBody>
      </p:sp>
      <p:sp>
        <p:nvSpPr>
          <p:cNvPr id="5" name="Slide Number Placeholder 4"/>
          <p:cNvSpPr>
            <a:spLocks noGrp="1"/>
          </p:cNvSpPr>
          <p:nvPr>
            <p:ph type="sldNum" sz="quarter" idx="11"/>
          </p:nvPr>
        </p:nvSpPr>
        <p:spPr/>
        <p:txBody>
          <a:bodyPr/>
          <a:lstStyle/>
          <a:p>
            <a:fld id="{FAC80817-2F0F-D446-A273-1ACB09D47865}" type="slidenum">
              <a:rPr lang="fr-FR" smtClean="0"/>
              <a:pPr/>
              <a:t>‹#›</a:t>
            </a:fld>
            <a:endParaRPr lang="fr-FR" dirty="0"/>
          </a:p>
        </p:txBody>
      </p:sp>
      <p:sp>
        <p:nvSpPr>
          <p:cNvPr id="6" name="Footer Placeholder 5"/>
          <p:cNvSpPr>
            <a:spLocks noGrp="1"/>
          </p:cNvSpPr>
          <p:nvPr>
            <p:ph type="ftr" sz="quarter" idx="12"/>
          </p:nvPr>
        </p:nvSpPr>
        <p:spPr/>
        <p:txBody>
          <a:bodyPr/>
          <a:lstStyle/>
          <a:p>
            <a:endParaRPr lang="fr-F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a:ln/>
        </p:spPr>
        <p:txBody>
          <a:bodyPr/>
          <a:lstStyle>
            <a:lvl1pPr>
              <a:defRPr/>
            </a:lvl1pPr>
          </a:lstStyle>
          <a:p>
            <a:endParaRPr lang="en-US"/>
          </a:p>
        </p:txBody>
      </p:sp>
    </p:spTree>
    <p:extLst>
      <p:ext uri="{BB962C8B-B14F-4D97-AF65-F5344CB8AC3E}">
        <p14:creationId xmlns:p14="http://schemas.microsoft.com/office/powerpoint/2010/main" val="255419085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Title or section head">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400341" y="1406123"/>
            <a:ext cx="7772400" cy="654498"/>
          </a:xfrm>
        </p:spPr>
        <p:txBody>
          <a:bodyPr anchor="t">
            <a:normAutofit/>
          </a:bodyPr>
          <a:lstStyle>
            <a:lvl1pPr algn="l">
              <a:defRPr sz="3600" b="1" cap="none">
                <a:solidFill>
                  <a:schemeClr val="tx2"/>
                </a:solidFill>
                <a:effectLst>
                  <a:outerShdw blurRad="38100" dist="38100" dir="2700000" algn="tl">
                    <a:srgbClr val="000000">
                      <a:alpha val="43137"/>
                    </a:srgbClr>
                  </a:outerShdw>
                </a:effectLst>
              </a:defRPr>
            </a:lvl1pPr>
          </a:lstStyle>
          <a:p>
            <a:r>
              <a:rPr lang="en-US" dirty="0" smtClean="0"/>
              <a:t>Click to edit master title style</a:t>
            </a:r>
            <a:endParaRPr lang="fr-FR" dirty="0"/>
          </a:p>
        </p:txBody>
      </p:sp>
      <p:sp>
        <p:nvSpPr>
          <p:cNvPr id="3" name="Espace réservé du texte 2"/>
          <p:cNvSpPr>
            <a:spLocks noGrp="1"/>
          </p:cNvSpPr>
          <p:nvPr>
            <p:ph type="body" idx="1"/>
          </p:nvPr>
        </p:nvSpPr>
        <p:spPr>
          <a:xfrm>
            <a:off x="477614" y="317717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Espace réservé de la date 3"/>
          <p:cNvSpPr>
            <a:spLocks noGrp="1"/>
          </p:cNvSpPr>
          <p:nvPr>
            <p:ph type="dt" sz="half" idx="10"/>
          </p:nvPr>
        </p:nvSpPr>
        <p:spPr/>
        <p:txBody>
          <a:bodyPr/>
          <a:lstStyle/>
          <a:p>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FAC80817-2F0F-D446-A273-1ACB09D47865}" type="slidenum">
              <a:rPr lang="fr-FR" smtClean="0"/>
              <a:pPr/>
              <a:t>‹#›</a:t>
            </a:fld>
            <a:endParaRPr lang="fr-FR" dirty="0"/>
          </a:p>
        </p:txBody>
      </p:sp>
    </p:spTree>
    <p:extLst>
      <p:ext uri="{BB962C8B-B14F-4D97-AF65-F5344CB8AC3E}">
        <p14:creationId xmlns:p14="http://schemas.microsoft.com/office/powerpoint/2010/main" val="132089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lumns of bullets">
    <p:spTree>
      <p:nvGrpSpPr>
        <p:cNvPr id="1" name=""/>
        <p:cNvGrpSpPr/>
        <p:nvPr/>
      </p:nvGrpSpPr>
      <p:grpSpPr>
        <a:xfrm>
          <a:off x="0" y="0"/>
          <a:ext cx="0" cy="0"/>
          <a:chOff x="0" y="0"/>
          <a:chExt cx="0" cy="0"/>
        </a:xfrm>
      </p:grpSpPr>
      <p:sp>
        <p:nvSpPr>
          <p:cNvPr id="2" name="Titre 1"/>
          <p:cNvSpPr>
            <a:spLocks noGrp="1"/>
          </p:cNvSpPr>
          <p:nvPr>
            <p:ph type="title"/>
          </p:nvPr>
        </p:nvSpPr>
        <p:spPr>
          <a:xfrm>
            <a:off x="444321" y="1253432"/>
            <a:ext cx="8229600" cy="588247"/>
          </a:xfrm>
        </p:spPr>
        <p:txBody>
          <a:bodyPr>
            <a:noAutofit/>
          </a:bodyPr>
          <a:lstStyle>
            <a:lvl1pPr algn="l">
              <a:defRPr sz="3600" b="1">
                <a:solidFill>
                  <a:schemeClr val="tx2"/>
                </a:solidFill>
                <a:effectLst>
                  <a:outerShdw blurRad="38100" dist="38100" dir="2700000" algn="tl">
                    <a:srgbClr val="000000">
                      <a:alpha val="43137"/>
                    </a:srgbClr>
                  </a:outerShdw>
                </a:effectLst>
              </a:defRPr>
            </a:lvl1pPr>
          </a:lstStyle>
          <a:p>
            <a:r>
              <a:rPr lang="en-US" smtClean="0"/>
              <a:t>Click to edit Master title style</a:t>
            </a:r>
            <a:endParaRPr lang="fr-FR" dirty="0"/>
          </a:p>
        </p:txBody>
      </p:sp>
      <p:sp>
        <p:nvSpPr>
          <p:cNvPr id="3" name="Espace réservé du contenu 2"/>
          <p:cNvSpPr>
            <a:spLocks noGrp="1"/>
          </p:cNvSpPr>
          <p:nvPr>
            <p:ph sz="half" idx="1"/>
          </p:nvPr>
        </p:nvSpPr>
        <p:spPr>
          <a:xfrm>
            <a:off x="470079" y="2176530"/>
            <a:ext cx="4038600" cy="36405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u contenu 3"/>
          <p:cNvSpPr>
            <a:spLocks noGrp="1"/>
          </p:cNvSpPr>
          <p:nvPr>
            <p:ph sz="half" idx="2"/>
          </p:nvPr>
        </p:nvSpPr>
        <p:spPr>
          <a:xfrm>
            <a:off x="4635321" y="2240924"/>
            <a:ext cx="4038600" cy="36019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dirty="0"/>
          </a:p>
        </p:txBody>
      </p:sp>
      <p:sp>
        <p:nvSpPr>
          <p:cNvPr id="5" name="Espace réservé de la date 4"/>
          <p:cNvSpPr>
            <a:spLocks noGrp="1"/>
          </p:cNvSpPr>
          <p:nvPr>
            <p:ph type="dt" sz="half" idx="10"/>
          </p:nvPr>
        </p:nvSpPr>
        <p:spPr/>
        <p:txBody>
          <a:bodyPr/>
          <a:lstStyle/>
          <a:p>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FAC80817-2F0F-D446-A273-1ACB09D47865}" type="slidenum">
              <a:rPr lang="fr-FR" smtClean="0"/>
              <a:pPr/>
              <a:t>‹#›</a:t>
            </a:fld>
            <a:endParaRPr lang="fr-FR" dirty="0"/>
          </a:p>
        </p:txBody>
      </p:sp>
    </p:spTree>
    <p:extLst>
      <p:ext uri="{BB962C8B-B14F-4D97-AF65-F5344CB8AC3E}">
        <p14:creationId xmlns:p14="http://schemas.microsoft.com/office/powerpoint/2010/main" val="2390411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re 1"/>
          <p:cNvSpPr>
            <a:spLocks noGrp="1"/>
          </p:cNvSpPr>
          <p:nvPr>
            <p:ph type="title"/>
          </p:nvPr>
        </p:nvSpPr>
        <p:spPr>
          <a:xfrm>
            <a:off x="238259" y="1163280"/>
            <a:ext cx="8229600" cy="729914"/>
          </a:xfrm>
        </p:spPr>
        <p:txBody>
          <a:bodyPr>
            <a:normAutofit/>
          </a:bodyPr>
          <a:lstStyle>
            <a:lvl1pPr algn="l">
              <a:defRPr sz="3600" b="1">
                <a:solidFill>
                  <a:schemeClr val="tx2"/>
                </a:solidFill>
                <a:effectLst>
                  <a:outerShdw blurRad="38100" dist="38100" dir="2700000" algn="tl">
                    <a:srgbClr val="000000">
                      <a:alpha val="43137"/>
                    </a:srgbClr>
                  </a:outerShdw>
                </a:effectLst>
              </a:defRPr>
            </a:lvl1pPr>
          </a:lstStyle>
          <a:p>
            <a:r>
              <a:rPr lang="en-US" smtClean="0"/>
              <a:t>Click to edit Master title style</a:t>
            </a:r>
            <a:endParaRPr lang="fr-FR" dirty="0"/>
          </a:p>
        </p:txBody>
      </p:sp>
      <p:sp>
        <p:nvSpPr>
          <p:cNvPr id="3" name="Espace réservé du texte 2"/>
          <p:cNvSpPr>
            <a:spLocks noGrp="1"/>
          </p:cNvSpPr>
          <p:nvPr>
            <p:ph type="body" idx="1"/>
          </p:nvPr>
        </p:nvSpPr>
        <p:spPr>
          <a:xfrm>
            <a:off x="457200" y="198587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Espace réservé du contenu 3"/>
          <p:cNvSpPr>
            <a:spLocks noGrp="1"/>
          </p:cNvSpPr>
          <p:nvPr>
            <p:ph sz="half" idx="2"/>
          </p:nvPr>
        </p:nvSpPr>
        <p:spPr>
          <a:xfrm>
            <a:off x="495836" y="2640169"/>
            <a:ext cx="4040188" cy="346023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dirty="0"/>
          </a:p>
        </p:txBody>
      </p:sp>
      <p:sp>
        <p:nvSpPr>
          <p:cNvPr id="5" name="Espace réservé du texte 4"/>
          <p:cNvSpPr>
            <a:spLocks noGrp="1"/>
          </p:cNvSpPr>
          <p:nvPr>
            <p:ph type="body" sz="quarter" idx="3"/>
          </p:nvPr>
        </p:nvSpPr>
        <p:spPr>
          <a:xfrm>
            <a:off x="4645025" y="2024515"/>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Espace réservé du contenu 5"/>
          <p:cNvSpPr>
            <a:spLocks noGrp="1"/>
          </p:cNvSpPr>
          <p:nvPr>
            <p:ph sz="quarter" idx="4"/>
          </p:nvPr>
        </p:nvSpPr>
        <p:spPr>
          <a:xfrm>
            <a:off x="4645025" y="2653047"/>
            <a:ext cx="4041775" cy="347311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dirty="0"/>
          </a:p>
        </p:txBody>
      </p:sp>
      <p:sp>
        <p:nvSpPr>
          <p:cNvPr id="7" name="Espace réservé de la date 6"/>
          <p:cNvSpPr>
            <a:spLocks noGrp="1"/>
          </p:cNvSpPr>
          <p:nvPr>
            <p:ph type="dt" sz="half" idx="10"/>
          </p:nvPr>
        </p:nvSpPr>
        <p:spPr/>
        <p:txBody>
          <a:bodyPr/>
          <a:lstStyle/>
          <a:p>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FAC80817-2F0F-D446-A273-1ACB09D47865}" type="slidenum">
              <a:rPr lang="fr-FR" smtClean="0"/>
              <a:pPr/>
              <a:t>‹#›</a:t>
            </a:fld>
            <a:endParaRPr lang="fr-FR" dirty="0"/>
          </a:p>
        </p:txBody>
      </p:sp>
    </p:spTree>
    <p:extLst>
      <p:ext uri="{BB962C8B-B14F-4D97-AF65-F5344CB8AC3E}">
        <p14:creationId xmlns:p14="http://schemas.microsoft.com/office/powerpoint/2010/main" val="2802506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slide">
    <p:spTree>
      <p:nvGrpSpPr>
        <p:cNvPr id="1" name=""/>
        <p:cNvGrpSpPr/>
        <p:nvPr/>
      </p:nvGrpSpPr>
      <p:grpSpPr>
        <a:xfrm>
          <a:off x="0" y="0"/>
          <a:ext cx="0" cy="0"/>
          <a:chOff x="0" y="0"/>
          <a:chExt cx="0" cy="0"/>
        </a:xfrm>
      </p:grpSpPr>
      <p:sp>
        <p:nvSpPr>
          <p:cNvPr id="2" name="Titre 1"/>
          <p:cNvSpPr>
            <a:spLocks noGrp="1"/>
          </p:cNvSpPr>
          <p:nvPr>
            <p:ph type="title"/>
          </p:nvPr>
        </p:nvSpPr>
        <p:spPr>
          <a:xfrm>
            <a:off x="405684" y="1292069"/>
            <a:ext cx="8229600" cy="691277"/>
          </a:xfrm>
        </p:spPr>
        <p:txBody>
          <a:bodyPr>
            <a:normAutofit/>
          </a:bodyPr>
          <a:lstStyle>
            <a:lvl1pPr algn="l">
              <a:defRPr sz="3600" b="1">
                <a:solidFill>
                  <a:schemeClr val="tx2"/>
                </a:solidFill>
                <a:effectLst>
                  <a:outerShdw blurRad="38100" dist="38100" dir="2700000" algn="tl">
                    <a:srgbClr val="000000">
                      <a:alpha val="43137"/>
                    </a:srgbClr>
                  </a:outerShdw>
                </a:effectLst>
              </a:defRPr>
            </a:lvl1pPr>
          </a:lstStyle>
          <a:p>
            <a:r>
              <a:rPr lang="en-US" smtClean="0"/>
              <a:t>Click to edit Master title style</a:t>
            </a:r>
            <a:endParaRPr lang="fr-FR" dirty="0"/>
          </a:p>
        </p:txBody>
      </p:sp>
      <p:sp>
        <p:nvSpPr>
          <p:cNvPr id="3" name="Espace réservé de la date 2"/>
          <p:cNvSpPr>
            <a:spLocks noGrp="1"/>
          </p:cNvSpPr>
          <p:nvPr>
            <p:ph type="dt" sz="half" idx="10"/>
          </p:nvPr>
        </p:nvSpPr>
        <p:spPr/>
        <p:txBody>
          <a:bodyPr/>
          <a:lstStyle/>
          <a:p>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FAC80817-2F0F-D446-A273-1ACB09D47865}" type="slidenum">
              <a:rPr lang="fr-FR" smtClean="0"/>
              <a:pPr/>
              <a:t>‹#›</a:t>
            </a:fld>
            <a:endParaRPr lang="fr-FR" dirty="0"/>
          </a:p>
        </p:txBody>
      </p:sp>
    </p:spTree>
    <p:extLst>
      <p:ext uri="{BB962C8B-B14F-4D97-AF65-F5344CB8AC3E}">
        <p14:creationId xmlns:p14="http://schemas.microsoft.com/office/powerpoint/2010/main" val="3060280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layout">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FAC80817-2F0F-D446-A273-1ACB09D47865}" type="slidenum">
              <a:rPr lang="fr-FR" smtClean="0"/>
              <a:pPr/>
              <a:t>‹#›</a:t>
            </a:fld>
            <a:endParaRPr lang="fr-FR" dirty="0"/>
          </a:p>
        </p:txBody>
      </p:sp>
    </p:spTree>
    <p:extLst>
      <p:ext uri="{BB962C8B-B14F-4D97-AF65-F5344CB8AC3E}">
        <p14:creationId xmlns:p14="http://schemas.microsoft.com/office/powerpoint/2010/main" val="3463449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boxes with caption">
    <p:spTree>
      <p:nvGrpSpPr>
        <p:cNvPr id="1" name=""/>
        <p:cNvGrpSpPr/>
        <p:nvPr/>
      </p:nvGrpSpPr>
      <p:grpSpPr>
        <a:xfrm>
          <a:off x="0" y="0"/>
          <a:ext cx="0" cy="0"/>
          <a:chOff x="0" y="0"/>
          <a:chExt cx="0" cy="0"/>
        </a:xfrm>
      </p:grpSpPr>
      <p:sp>
        <p:nvSpPr>
          <p:cNvPr id="2" name="Titre 1"/>
          <p:cNvSpPr>
            <a:spLocks noGrp="1"/>
          </p:cNvSpPr>
          <p:nvPr>
            <p:ph type="title"/>
          </p:nvPr>
        </p:nvSpPr>
        <p:spPr>
          <a:xfrm>
            <a:off x="547353" y="1792757"/>
            <a:ext cx="3008313" cy="1162050"/>
          </a:xfrm>
        </p:spPr>
        <p:txBody>
          <a:bodyPr anchor="b"/>
          <a:lstStyle>
            <a:lvl1pPr algn="l">
              <a:defRPr sz="2000" b="1"/>
            </a:lvl1pPr>
          </a:lstStyle>
          <a:p>
            <a:r>
              <a:rPr lang="en-US" smtClean="0"/>
              <a:t>Click to edit Master title style</a:t>
            </a:r>
            <a:endParaRPr lang="fr-FR"/>
          </a:p>
        </p:txBody>
      </p:sp>
      <p:sp>
        <p:nvSpPr>
          <p:cNvPr id="3" name="Espace réservé du contenu 2"/>
          <p:cNvSpPr>
            <a:spLocks noGrp="1"/>
          </p:cNvSpPr>
          <p:nvPr>
            <p:ph idx="1"/>
          </p:nvPr>
        </p:nvSpPr>
        <p:spPr>
          <a:xfrm>
            <a:off x="3575050" y="1803042"/>
            <a:ext cx="5111750" cy="432312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u texte 3"/>
          <p:cNvSpPr>
            <a:spLocks noGrp="1"/>
          </p:cNvSpPr>
          <p:nvPr>
            <p:ph type="body" sz="half" idx="2"/>
          </p:nvPr>
        </p:nvSpPr>
        <p:spPr>
          <a:xfrm>
            <a:off x="573110" y="3142445"/>
            <a:ext cx="3008313" cy="297502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4"/>
          <p:cNvSpPr>
            <a:spLocks noGrp="1"/>
          </p:cNvSpPr>
          <p:nvPr>
            <p:ph type="dt" sz="half" idx="10"/>
          </p:nvPr>
        </p:nvSpPr>
        <p:spPr/>
        <p:txBody>
          <a:bodyPr/>
          <a:lstStyle/>
          <a:p>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FAC80817-2F0F-D446-A273-1ACB09D47865}" type="slidenum">
              <a:rPr lang="fr-FR" smtClean="0"/>
              <a:pPr/>
              <a:t>‹#›</a:t>
            </a:fld>
            <a:endParaRPr lang="fr-FR" dirty="0"/>
          </a:p>
        </p:txBody>
      </p:sp>
    </p:spTree>
    <p:extLst>
      <p:ext uri="{BB962C8B-B14F-4D97-AF65-F5344CB8AC3E}">
        <p14:creationId xmlns:p14="http://schemas.microsoft.com/office/powerpoint/2010/main" val="3321185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Image with caption">
    <p:spTree>
      <p:nvGrpSpPr>
        <p:cNvPr id="1" name=""/>
        <p:cNvGrpSpPr/>
        <p:nvPr/>
      </p:nvGrpSpPr>
      <p:grpSpPr>
        <a:xfrm>
          <a:off x="0" y="0"/>
          <a:ext cx="0" cy="0"/>
          <a:chOff x="0" y="0"/>
          <a:chExt cx="0" cy="0"/>
        </a:xfrm>
      </p:grpSpPr>
      <p:sp>
        <p:nvSpPr>
          <p:cNvPr id="2" name="Titre 1"/>
          <p:cNvSpPr>
            <a:spLocks noGrp="1"/>
          </p:cNvSpPr>
          <p:nvPr>
            <p:ph type="title"/>
          </p:nvPr>
        </p:nvSpPr>
        <p:spPr>
          <a:xfrm>
            <a:off x="1277133" y="4800600"/>
            <a:ext cx="5486400" cy="566738"/>
          </a:xfrm>
        </p:spPr>
        <p:txBody>
          <a:bodyPr anchor="b"/>
          <a:lstStyle>
            <a:lvl1pPr algn="l">
              <a:defRPr sz="2000" b="1"/>
            </a:lvl1pPr>
          </a:lstStyle>
          <a:p>
            <a:r>
              <a:rPr lang="en-US" smtClean="0"/>
              <a:t>Click to edit Master title style</a:t>
            </a:r>
            <a:endParaRPr lang="fr-FR" dirty="0"/>
          </a:p>
        </p:txBody>
      </p:sp>
      <p:sp>
        <p:nvSpPr>
          <p:cNvPr id="3" name="Espace réservé pour une image  2"/>
          <p:cNvSpPr>
            <a:spLocks noGrp="1"/>
          </p:cNvSpPr>
          <p:nvPr>
            <p:ph type="pic" idx="1"/>
          </p:nvPr>
        </p:nvSpPr>
        <p:spPr>
          <a:xfrm>
            <a:off x="1251375" y="1127930"/>
            <a:ext cx="4956242" cy="3456949"/>
          </a:xfrm>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fr-FR" dirty="0"/>
          </a:p>
        </p:txBody>
      </p:sp>
      <p:sp>
        <p:nvSpPr>
          <p:cNvPr id="4" name="Espace réservé du texte 3"/>
          <p:cNvSpPr>
            <a:spLocks noGrp="1"/>
          </p:cNvSpPr>
          <p:nvPr>
            <p:ph type="body" sz="half" idx="2"/>
          </p:nvPr>
        </p:nvSpPr>
        <p:spPr>
          <a:xfrm>
            <a:off x="1264254" y="5444611"/>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4"/>
          <p:cNvSpPr>
            <a:spLocks noGrp="1"/>
          </p:cNvSpPr>
          <p:nvPr>
            <p:ph type="dt" sz="half" idx="10"/>
          </p:nvPr>
        </p:nvSpPr>
        <p:spPr/>
        <p:txBody>
          <a:bodyPr/>
          <a:lstStyle/>
          <a:p>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FAC80817-2F0F-D446-A273-1ACB09D47865}" type="slidenum">
              <a:rPr lang="fr-FR" smtClean="0"/>
              <a:pPr/>
              <a:t>‹#›</a:t>
            </a:fld>
            <a:endParaRPr lang="fr-FR" dirty="0"/>
          </a:p>
        </p:txBody>
      </p:sp>
    </p:spTree>
    <p:extLst>
      <p:ext uri="{BB962C8B-B14F-4D97-AF65-F5344CB8AC3E}">
        <p14:creationId xmlns:p14="http://schemas.microsoft.com/office/powerpoint/2010/main" val="934098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5547" y="1388772"/>
            <a:ext cx="6781800" cy="555938"/>
          </a:xfrm>
        </p:spPr>
        <p:txBody>
          <a:bodyPr>
            <a:normAutofit/>
          </a:bodyPr>
          <a:lstStyle>
            <a:lvl1pPr algn="l">
              <a:defRPr sz="3600" b="1">
                <a:solidFill>
                  <a:schemeClr val="tx2"/>
                </a:solidFill>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Text Placeholder 2"/>
          <p:cNvSpPr>
            <a:spLocks noGrp="1"/>
          </p:cNvSpPr>
          <p:nvPr>
            <p:ph type="body" sz="half" idx="1"/>
          </p:nvPr>
        </p:nvSpPr>
        <p:spPr>
          <a:xfrm>
            <a:off x="568817" y="2270975"/>
            <a:ext cx="3810000" cy="2697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85764" y="2309612"/>
            <a:ext cx="3810000" cy="2697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dirty="0"/>
          </a:p>
        </p:txBody>
      </p:sp>
      <p:sp>
        <p:nvSpPr>
          <p:cNvPr id="7" name="Slide Number Placeholder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B00A4B13-665B-4FD1-AF61-EDCAD15CC5C4}"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smtClean="0"/>
              <a:t>Click to </a:t>
            </a:r>
            <a:r>
              <a:rPr lang="fr-FR" dirty="0" err="1" smtClean="0"/>
              <a:t>edit</a:t>
            </a:r>
            <a:r>
              <a:rPr lang="fr-FR" dirty="0" smtClean="0"/>
              <a:t> master styles</a:t>
            </a:r>
          </a:p>
          <a:p>
            <a:pPr lvl="1"/>
            <a:r>
              <a:rPr lang="fr-FR" dirty="0" smtClean="0"/>
              <a:t>Second </a:t>
            </a:r>
            <a:r>
              <a:rPr lang="fr-FR" dirty="0" err="1" smtClean="0"/>
              <a:t>level</a:t>
            </a:r>
            <a:endParaRPr lang="fr-FR" dirty="0" smtClean="0"/>
          </a:p>
          <a:p>
            <a:pPr lvl="2"/>
            <a:r>
              <a:rPr lang="fr-FR" dirty="0" err="1" smtClean="0"/>
              <a:t>Third</a:t>
            </a:r>
            <a:r>
              <a:rPr lang="fr-FR" dirty="0" smtClean="0"/>
              <a:t> </a:t>
            </a:r>
            <a:r>
              <a:rPr lang="fr-FR" dirty="0" err="1" smtClean="0"/>
              <a:t>level</a:t>
            </a:r>
            <a:endParaRPr lang="fr-FR" dirty="0" smtClean="0"/>
          </a:p>
          <a:p>
            <a:pPr lvl="3"/>
            <a:r>
              <a:rPr lang="fr-FR" dirty="0" err="1" smtClean="0"/>
              <a:t>Fourth</a:t>
            </a:r>
            <a:r>
              <a:rPr lang="fr-FR" dirty="0" smtClean="0"/>
              <a:t> </a:t>
            </a:r>
            <a:r>
              <a:rPr lang="fr-FR" dirty="0" err="1" smtClean="0"/>
              <a:t>level</a:t>
            </a:r>
            <a:endParaRPr lang="fr-FR" dirty="0" smtClean="0"/>
          </a:p>
          <a:p>
            <a:pPr lvl="4"/>
            <a:r>
              <a:rPr lang="fr-FR" dirty="0" err="1" smtClean="0"/>
              <a:t>Fifth</a:t>
            </a:r>
            <a:r>
              <a:rPr lang="fr-FR" dirty="0" smtClean="0"/>
              <a:t> </a:t>
            </a:r>
            <a:r>
              <a:rPr lang="fr-FR" dirty="0" err="1" smtClean="0"/>
              <a:t>level</a:t>
            </a:r>
            <a:endParaRPr lang="fr-FR" dirty="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C80817-2F0F-D446-A273-1ACB09D47865}" type="slidenum">
              <a:rPr lang="fr-FR" smtClean="0"/>
              <a:pPr/>
              <a:t>‹#›</a:t>
            </a:fld>
            <a:endParaRPr lang="fr-FR" dirty="0"/>
          </a:p>
        </p:txBody>
      </p:sp>
      <p:grpSp>
        <p:nvGrpSpPr>
          <p:cNvPr id="11" name="Group 10"/>
          <p:cNvGrpSpPr/>
          <p:nvPr userDrawn="1"/>
        </p:nvGrpSpPr>
        <p:grpSpPr>
          <a:xfrm>
            <a:off x="-19050" y="0"/>
            <a:ext cx="9163050" cy="1066800"/>
            <a:chOff x="-19050" y="0"/>
            <a:chExt cx="9163050" cy="1066800"/>
          </a:xfrm>
        </p:grpSpPr>
        <p:grpSp>
          <p:nvGrpSpPr>
            <p:cNvPr id="12" name="Group 10"/>
            <p:cNvGrpSpPr/>
            <p:nvPr userDrawn="1"/>
          </p:nvGrpSpPr>
          <p:grpSpPr>
            <a:xfrm>
              <a:off x="-19050" y="0"/>
              <a:ext cx="9163050" cy="1066800"/>
              <a:chOff x="-19050" y="0"/>
              <a:chExt cx="9163050" cy="1066800"/>
            </a:xfrm>
          </p:grpSpPr>
          <p:pic>
            <p:nvPicPr>
              <p:cNvPr id="14" name="Picture 1"/>
              <p:cNvPicPr>
                <a:picLocks noChangeAspect="1" noChangeArrowheads="1"/>
              </p:cNvPicPr>
              <p:nvPr userDrawn="1"/>
            </p:nvPicPr>
            <p:blipFill>
              <a:blip r:embed="rId14" cstate="print"/>
              <a:srcRect/>
              <a:stretch>
                <a:fillRect/>
              </a:stretch>
            </p:blipFill>
            <p:spPr bwMode="auto">
              <a:xfrm>
                <a:off x="-19050" y="0"/>
                <a:ext cx="9163050" cy="1066800"/>
              </a:xfrm>
              <a:prstGeom prst="rect">
                <a:avLst/>
              </a:prstGeom>
              <a:noFill/>
              <a:ln w="9525">
                <a:noFill/>
                <a:miter lim="800000"/>
                <a:headEnd/>
                <a:tailEnd/>
              </a:ln>
            </p:spPr>
          </p:pic>
          <p:pic>
            <p:nvPicPr>
              <p:cNvPr id="15" name="Picture 1" descr="C:\Users\mwilson\Documents\pca logo\logo-hrz-cmyk-300.jpg"/>
              <p:cNvPicPr>
                <a:picLocks noChangeAspect="1" noChangeArrowheads="1"/>
              </p:cNvPicPr>
              <p:nvPr userDrawn="1"/>
            </p:nvPicPr>
            <p:blipFill>
              <a:blip r:embed="rId15" cstate="print"/>
              <a:srcRect/>
              <a:stretch>
                <a:fillRect/>
              </a:stretch>
            </p:blipFill>
            <p:spPr bwMode="auto">
              <a:xfrm>
                <a:off x="313981" y="57943"/>
                <a:ext cx="1927818" cy="616189"/>
              </a:xfrm>
              <a:prstGeom prst="rect">
                <a:avLst/>
              </a:prstGeom>
              <a:noFill/>
            </p:spPr>
          </p:pic>
        </p:grpSp>
        <p:sp>
          <p:nvSpPr>
            <p:cNvPr id="13" name="TextBox 3"/>
            <p:cNvSpPr txBox="1"/>
            <p:nvPr userDrawn="1"/>
          </p:nvSpPr>
          <p:spPr>
            <a:xfrm>
              <a:off x="3971925" y="304800"/>
              <a:ext cx="4486275" cy="369332"/>
            </a:xfrm>
            <a:prstGeom prst="rect">
              <a:avLst/>
            </a:prstGeom>
            <a:noFill/>
          </p:spPr>
          <p:txBody>
            <a:bodyPr wrap="square" rtlCol="0">
              <a:spAutoFit/>
            </a:bodyPr>
            <a:lstStyle/>
            <a:p>
              <a:r>
                <a:rPr lang="en-US" sz="1800" dirty="0" smtClean="0">
                  <a:solidFill>
                    <a:srgbClr val="1365A3"/>
                  </a:solidFill>
                  <a:latin typeface="Calibri"/>
                  <a:cs typeface="Calibri"/>
                </a:rPr>
                <a:t>Design and Control of Concrete Mixtures</a:t>
              </a:r>
              <a:endParaRPr lang="en-US" sz="1800" dirty="0">
                <a:solidFill>
                  <a:srgbClr val="1365A3"/>
                </a:solidFill>
                <a:latin typeface="Calibri"/>
                <a:cs typeface="Calibri"/>
              </a:endParaRPr>
            </a:p>
          </p:txBody>
        </p:sp>
      </p:grpSp>
    </p:spTree>
    <p:extLst>
      <p:ext uri="{BB962C8B-B14F-4D97-AF65-F5344CB8AC3E}">
        <p14:creationId xmlns:p14="http://schemas.microsoft.com/office/powerpoint/2010/main" val="1124468667"/>
      </p:ext>
    </p:extLst>
  </p:cSld>
  <p:clrMap bg1="lt1" tx1="dk1" bg2="lt2" tx2="dk2" accent1="accent1" accent2="accent2" accent3="accent3" accent4="accent4" accent5="accent5" accent6="accent6" hlink="hlink" folHlink="folHlink"/>
  <p:sldLayoutIdLst>
    <p:sldLayoutId id="2147483680" r:id="rId1"/>
    <p:sldLayoutId id="2147483682" r:id="rId2"/>
    <p:sldLayoutId id="2147483683" r:id="rId3"/>
    <p:sldLayoutId id="2147483684" r:id="rId4"/>
    <p:sldLayoutId id="2147483685" r:id="rId5"/>
    <p:sldLayoutId id="2147483686" r:id="rId6"/>
    <p:sldLayoutId id="2147483687" r:id="rId7"/>
    <p:sldLayoutId id="2147483688" r:id="rId8"/>
    <p:sldLayoutId id="2147483691" r:id="rId9"/>
    <p:sldLayoutId id="2147483692" r:id="rId10"/>
    <p:sldLayoutId id="2147483693" r:id="rId11"/>
    <p:sldLayoutId id="2147483694" r:id="rId12"/>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baseline="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baseline="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baseline="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image" Target="../media/image26.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5.xml"/><Relationship Id="rId1" Type="http://schemas.openxmlformats.org/officeDocument/2006/relationships/vmlDrawing" Target="../drawings/vmlDrawing1.vml"/><Relationship Id="rId5" Type="http://schemas.openxmlformats.org/officeDocument/2006/relationships/image" Target="../media/image34.png"/><Relationship Id="rId4" Type="http://schemas.openxmlformats.org/officeDocument/2006/relationships/oleObject" Target="../embeddings/oleObject1.bin"/></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image" Target="../media/image41.png"/></Relationships>
</file>

<file path=ppt/slides/_rels/slide4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52400" y="1462496"/>
            <a:ext cx="8004048" cy="683044"/>
          </a:xfrm>
        </p:spPr>
        <p:txBody>
          <a:bodyPr>
            <a:noAutofit/>
          </a:bodyPr>
          <a:lstStyle/>
          <a:p>
            <a:pPr indent="4763"/>
            <a:r>
              <a:rPr lang="en-US" sz="6000" dirty="0" smtClean="0"/>
              <a:t>Properties of Concrete</a:t>
            </a:r>
            <a:endParaRPr lang="en-US" sz="6000" dirty="0"/>
          </a:p>
        </p:txBody>
      </p:sp>
      <p:sp>
        <p:nvSpPr>
          <p:cNvPr id="7" name="Subtitle 6"/>
          <p:cNvSpPr>
            <a:spLocks noGrp="1"/>
          </p:cNvSpPr>
          <p:nvPr>
            <p:ph type="subTitle" idx="4294967295"/>
          </p:nvPr>
        </p:nvSpPr>
        <p:spPr>
          <a:xfrm>
            <a:off x="152400" y="2817174"/>
            <a:ext cx="8815137" cy="1223653"/>
          </a:xfrm>
        </p:spPr>
        <p:txBody>
          <a:bodyPr/>
          <a:lstStyle/>
          <a:p>
            <a:pPr marL="0" indent="4763">
              <a:buNone/>
            </a:pPr>
            <a:r>
              <a:rPr lang="en-US" i="1" dirty="0" smtClean="0"/>
              <a:t>Design and Control of Concrete Mixtures</a:t>
            </a:r>
          </a:p>
          <a:p>
            <a:pPr marL="0" indent="4763">
              <a:buNone/>
            </a:pPr>
            <a:r>
              <a:rPr lang="en-US" dirty="0" smtClean="0"/>
              <a:t>CHAPTER 12</a:t>
            </a:r>
          </a:p>
        </p:txBody>
      </p:sp>
    </p:spTree>
    <p:extLst>
      <p:ext uri="{BB962C8B-B14F-4D97-AF65-F5344CB8AC3E}">
        <p14:creationId xmlns:p14="http://schemas.microsoft.com/office/powerpoint/2010/main" val="5139173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Bleeding and Settlement</a:t>
            </a:r>
            <a:endParaRPr lang="en-US" dirty="0"/>
          </a:p>
        </p:txBody>
      </p:sp>
      <p:pic>
        <p:nvPicPr>
          <p:cNvPr id="5122" name="Picture 2"/>
          <p:cNvPicPr>
            <a:picLocks noGrp="1" noChangeAspect="1" noChangeArrowheads="1"/>
          </p:cNvPicPr>
          <p:nvPr>
            <p:ph idx="1"/>
          </p:nvPr>
        </p:nvPicPr>
        <p:blipFill>
          <a:blip r:embed="rId3" cstate="print"/>
          <a:stretch>
            <a:fillRect/>
          </a:stretch>
        </p:blipFill>
        <p:spPr bwMode="auto">
          <a:xfrm>
            <a:off x="1533389" y="1815681"/>
            <a:ext cx="6077223" cy="4397831"/>
          </a:xfrm>
          <a:prstGeom prst="rect">
            <a:avLst/>
          </a:prstGeom>
          <a:noFill/>
          <a:ln w="9525">
            <a:noFill/>
            <a:miter lim="800000"/>
            <a:headEnd/>
            <a:tailEnd/>
          </a:ln>
        </p:spPr>
      </p:pic>
    </p:spTree>
    <p:extLst>
      <p:ext uri="{BB962C8B-B14F-4D97-AF65-F5344CB8AC3E}">
        <p14:creationId xmlns:p14="http://schemas.microsoft.com/office/powerpoint/2010/main" val="2136751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Bleeding and Settlement</a:t>
            </a:r>
            <a:endParaRPr lang="en-US" dirty="0"/>
          </a:p>
        </p:txBody>
      </p:sp>
      <p:pic>
        <p:nvPicPr>
          <p:cNvPr id="6146" name="Picture 2"/>
          <p:cNvPicPr>
            <a:picLocks noGrp="1" noChangeAspect="1" noChangeArrowheads="1"/>
          </p:cNvPicPr>
          <p:nvPr>
            <p:ph idx="1"/>
          </p:nvPr>
        </p:nvPicPr>
        <p:blipFill>
          <a:blip r:embed="rId3" cstate="print"/>
          <a:stretch>
            <a:fillRect/>
          </a:stretch>
        </p:blipFill>
        <p:spPr bwMode="auto">
          <a:xfrm>
            <a:off x="1191081" y="1811518"/>
            <a:ext cx="6761838" cy="4706240"/>
          </a:xfrm>
          <a:prstGeom prst="rect">
            <a:avLst/>
          </a:prstGeom>
          <a:noFill/>
          <a:ln w="9525">
            <a:noFill/>
            <a:miter lim="800000"/>
            <a:headEnd/>
            <a:tailEnd/>
          </a:ln>
        </p:spPr>
      </p:pic>
    </p:spTree>
    <p:extLst>
      <p:ext uri="{BB962C8B-B14F-4D97-AF65-F5344CB8AC3E}">
        <p14:creationId xmlns:p14="http://schemas.microsoft.com/office/powerpoint/2010/main" val="4892838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stretch>
            <a:fillRect/>
          </a:stretch>
        </p:blipFill>
        <p:spPr>
          <a:xfrm>
            <a:off x="952893" y="2242958"/>
            <a:ext cx="4952214" cy="4615042"/>
          </a:xfrm>
          <a:prstGeom prst="rect">
            <a:avLst/>
          </a:prstGeom>
        </p:spPr>
      </p:pic>
      <p:sp>
        <p:nvSpPr>
          <p:cNvPr id="2" name="Title 1"/>
          <p:cNvSpPr>
            <a:spLocks noGrp="1"/>
          </p:cNvSpPr>
          <p:nvPr>
            <p:ph type="title"/>
          </p:nvPr>
        </p:nvSpPr>
        <p:spPr>
          <a:xfrm>
            <a:off x="310434" y="1082519"/>
            <a:ext cx="8229600" cy="691277"/>
          </a:xfrm>
        </p:spPr>
        <p:txBody>
          <a:bodyPr/>
          <a:lstStyle/>
          <a:p>
            <a:r>
              <a:rPr lang="en-US" dirty="0" smtClean="0"/>
              <a:t>Bleeding</a:t>
            </a:r>
            <a:endParaRPr lang="en-US" dirty="0"/>
          </a:p>
        </p:txBody>
      </p:sp>
      <p:sp>
        <p:nvSpPr>
          <p:cNvPr id="6" name="TextBox 5"/>
          <p:cNvSpPr txBox="1"/>
          <p:nvPr/>
        </p:nvSpPr>
        <p:spPr>
          <a:xfrm>
            <a:off x="7403335" y="6550223"/>
            <a:ext cx="1740665" cy="307777"/>
          </a:xfrm>
          <a:prstGeom prst="rect">
            <a:avLst/>
          </a:prstGeom>
          <a:noFill/>
        </p:spPr>
        <p:txBody>
          <a:bodyPr wrap="square" rtlCol="0">
            <a:spAutoFit/>
          </a:bodyPr>
          <a:lstStyle/>
          <a:p>
            <a:r>
              <a:rPr lang="en-US" sz="1400" i="1" dirty="0" err="1" smtClean="0">
                <a:latin typeface="+mj-lt"/>
              </a:rPr>
              <a:t>Steinour</a:t>
            </a:r>
            <a:r>
              <a:rPr lang="en-US" sz="1400" i="1" dirty="0" smtClean="0">
                <a:latin typeface="+mj-lt"/>
              </a:rPr>
              <a:t> 1945</a:t>
            </a:r>
            <a:endParaRPr lang="en-US" sz="1400" i="1" dirty="0">
              <a:latin typeface="+mj-lt"/>
            </a:endParaRPr>
          </a:p>
        </p:txBody>
      </p:sp>
      <p:sp>
        <p:nvSpPr>
          <p:cNvPr id="3" name="Rectangle 2"/>
          <p:cNvSpPr/>
          <p:nvPr/>
        </p:nvSpPr>
        <p:spPr>
          <a:xfrm>
            <a:off x="386634" y="1749616"/>
            <a:ext cx="10060800" cy="400110"/>
          </a:xfrm>
          <a:prstGeom prst="rect">
            <a:avLst/>
          </a:prstGeom>
        </p:spPr>
        <p:txBody>
          <a:bodyPr wrap="square">
            <a:spAutoFit/>
          </a:bodyPr>
          <a:lstStyle/>
          <a:p>
            <a:r>
              <a:rPr lang="en-US" sz="2000" dirty="0">
                <a:latin typeface="+mn-lt"/>
              </a:rPr>
              <a:t>ASTM C232, </a:t>
            </a:r>
            <a:r>
              <a:rPr lang="en-US" sz="2000" i="1" dirty="0">
                <a:latin typeface="+mn-lt"/>
              </a:rPr>
              <a:t>Standard Test Methods for Bleeding of Concrete </a:t>
            </a:r>
            <a:r>
              <a:rPr lang="en-US" sz="2000" dirty="0">
                <a:latin typeface="+mn-lt"/>
              </a:rPr>
              <a:t>(AASHTO T 158</a:t>
            </a:r>
            <a:r>
              <a:rPr lang="en-US" sz="2000" dirty="0" smtClean="0">
                <a:latin typeface="+mn-lt"/>
              </a:rPr>
              <a:t>)</a:t>
            </a:r>
            <a:endParaRPr lang="en-US" sz="2000" dirty="0">
              <a:latin typeface="+mn-lt"/>
            </a:endParaRPr>
          </a:p>
        </p:txBody>
      </p:sp>
    </p:spTree>
    <p:extLst>
      <p:ext uri="{BB962C8B-B14F-4D97-AF65-F5344CB8AC3E}">
        <p14:creationId xmlns:p14="http://schemas.microsoft.com/office/powerpoint/2010/main" val="34953846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Bleeding and Settlement</a:t>
            </a:r>
            <a:endParaRPr lang="en-US" dirty="0"/>
          </a:p>
        </p:txBody>
      </p:sp>
      <p:pic>
        <p:nvPicPr>
          <p:cNvPr id="8194" name="Picture 2"/>
          <p:cNvPicPr>
            <a:picLocks noGrp="1" noChangeAspect="1" noChangeArrowheads="1"/>
          </p:cNvPicPr>
          <p:nvPr>
            <p:ph idx="1"/>
          </p:nvPr>
        </p:nvPicPr>
        <p:blipFill>
          <a:blip r:embed="rId3" cstate="print"/>
          <a:stretch>
            <a:fillRect/>
          </a:stretch>
        </p:blipFill>
        <p:spPr bwMode="auto">
          <a:xfrm>
            <a:off x="1569552" y="1833621"/>
            <a:ext cx="6004897" cy="4527693"/>
          </a:xfrm>
          <a:prstGeom prst="rect">
            <a:avLst/>
          </a:prstGeom>
          <a:noFill/>
          <a:ln w="9525">
            <a:noFill/>
            <a:miter lim="800000"/>
            <a:headEnd/>
            <a:tailEnd/>
          </a:ln>
        </p:spPr>
      </p:pic>
    </p:spTree>
    <p:extLst>
      <p:ext uri="{BB962C8B-B14F-4D97-AF65-F5344CB8AC3E}">
        <p14:creationId xmlns:p14="http://schemas.microsoft.com/office/powerpoint/2010/main" val="33207039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Bleeding</a:t>
            </a:r>
            <a:endParaRPr lang="en-US" dirty="0"/>
          </a:p>
        </p:txBody>
      </p:sp>
      <p:sp>
        <p:nvSpPr>
          <p:cNvPr id="4" name="TextBox 3"/>
          <p:cNvSpPr txBox="1"/>
          <p:nvPr/>
        </p:nvSpPr>
        <p:spPr>
          <a:xfrm>
            <a:off x="7182998" y="6389783"/>
            <a:ext cx="1740665" cy="307777"/>
          </a:xfrm>
          <a:prstGeom prst="rect">
            <a:avLst/>
          </a:prstGeom>
          <a:noFill/>
        </p:spPr>
        <p:txBody>
          <a:bodyPr wrap="square" rtlCol="0">
            <a:spAutoFit/>
          </a:bodyPr>
          <a:lstStyle/>
          <a:p>
            <a:r>
              <a:rPr lang="en-US" sz="1400" i="1" dirty="0" err="1" smtClean="0">
                <a:latin typeface="+mj-lt"/>
              </a:rPr>
              <a:t>Steinour</a:t>
            </a:r>
            <a:r>
              <a:rPr lang="en-US" sz="1400" i="1" dirty="0" smtClean="0">
                <a:latin typeface="+mj-lt"/>
              </a:rPr>
              <a:t> 1945</a:t>
            </a:r>
            <a:endParaRPr lang="en-US" sz="1400" i="1" dirty="0">
              <a:latin typeface="+mj-lt"/>
            </a:endParaRP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75508" y="2036618"/>
            <a:ext cx="5707489" cy="4368302"/>
          </a:xfrm>
        </p:spPr>
      </p:pic>
    </p:spTree>
    <p:extLst>
      <p:ext uri="{BB962C8B-B14F-4D97-AF65-F5344CB8AC3E}">
        <p14:creationId xmlns:p14="http://schemas.microsoft.com/office/powerpoint/2010/main" val="26507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236" y="1218836"/>
            <a:ext cx="7772400" cy="654498"/>
          </a:xfrm>
        </p:spPr>
        <p:txBody>
          <a:bodyPr/>
          <a:lstStyle/>
          <a:p>
            <a:r>
              <a:rPr lang="en-US" dirty="0" smtClean="0"/>
              <a:t>Bleeding</a:t>
            </a:r>
            <a:endParaRPr lang="en-US" dirty="0"/>
          </a:p>
        </p:txBody>
      </p:sp>
      <p:sp>
        <p:nvSpPr>
          <p:cNvPr id="3" name="Text Placeholder 2"/>
          <p:cNvSpPr>
            <a:spLocks noGrp="1"/>
          </p:cNvSpPr>
          <p:nvPr>
            <p:ph type="body" idx="1"/>
          </p:nvPr>
        </p:nvSpPr>
        <p:spPr>
          <a:xfrm>
            <a:off x="310267" y="2020237"/>
            <a:ext cx="8523467" cy="4439797"/>
          </a:xfrm>
        </p:spPr>
        <p:txBody>
          <a:bodyPr anchor="t">
            <a:normAutofit/>
          </a:bodyPr>
          <a:lstStyle/>
          <a:p>
            <a:r>
              <a:rPr lang="en-US" sz="2800" dirty="0" smtClean="0">
                <a:solidFill>
                  <a:schemeClr val="tx1"/>
                </a:solidFill>
              </a:rPr>
              <a:t>To reduce bleeding in concrete: </a:t>
            </a:r>
          </a:p>
          <a:p>
            <a:pPr marL="457200" indent="-457200">
              <a:buFont typeface="+mj-lt"/>
              <a:buAutoNum type="arabicPeriod"/>
            </a:pPr>
            <a:r>
              <a:rPr lang="en-US" sz="2400" dirty="0" smtClean="0">
                <a:solidFill>
                  <a:schemeClr val="tx1"/>
                </a:solidFill>
              </a:rPr>
              <a:t>Reduce the water content</a:t>
            </a:r>
          </a:p>
          <a:p>
            <a:pPr marL="457200" indent="-457200">
              <a:buFont typeface="+mj-lt"/>
              <a:buAutoNum type="arabicPeriod"/>
            </a:pPr>
            <a:r>
              <a:rPr lang="en-US" sz="2400" dirty="0" smtClean="0">
                <a:solidFill>
                  <a:schemeClr val="tx1"/>
                </a:solidFill>
              </a:rPr>
              <a:t>Reduce w/cm</a:t>
            </a:r>
          </a:p>
          <a:p>
            <a:pPr marL="457200" indent="-457200">
              <a:buFont typeface="+mj-lt"/>
              <a:buAutoNum type="arabicPeriod"/>
            </a:pPr>
            <a:r>
              <a:rPr lang="en-US" sz="2400" dirty="0" smtClean="0">
                <a:solidFill>
                  <a:schemeClr val="tx1"/>
                </a:solidFill>
              </a:rPr>
              <a:t>Reduce slump</a:t>
            </a:r>
          </a:p>
          <a:p>
            <a:pPr marL="457200" indent="-457200">
              <a:buFont typeface="+mj-lt"/>
              <a:buAutoNum type="arabicPeriod"/>
            </a:pPr>
            <a:r>
              <a:rPr lang="en-US" sz="2400" dirty="0" smtClean="0">
                <a:solidFill>
                  <a:schemeClr val="tx1"/>
                </a:solidFill>
              </a:rPr>
              <a:t>Increase the </a:t>
            </a:r>
            <a:r>
              <a:rPr lang="en-US" sz="2400" dirty="0" err="1" smtClean="0">
                <a:solidFill>
                  <a:schemeClr val="tx1"/>
                </a:solidFill>
              </a:rPr>
              <a:t>cementitious</a:t>
            </a:r>
            <a:r>
              <a:rPr lang="en-US" sz="2400" dirty="0" smtClean="0">
                <a:solidFill>
                  <a:schemeClr val="tx1"/>
                </a:solidFill>
              </a:rPr>
              <a:t> materials content</a:t>
            </a:r>
          </a:p>
          <a:p>
            <a:pPr marL="457200" indent="-457200">
              <a:buFont typeface="+mj-lt"/>
              <a:buAutoNum type="arabicPeriod"/>
            </a:pPr>
            <a:r>
              <a:rPr lang="en-US" sz="2400" dirty="0" smtClean="0">
                <a:solidFill>
                  <a:schemeClr val="tx1"/>
                </a:solidFill>
              </a:rPr>
              <a:t>Increase fineness of </a:t>
            </a:r>
            <a:r>
              <a:rPr lang="en-US" sz="2400" dirty="0" err="1" smtClean="0">
                <a:solidFill>
                  <a:schemeClr val="tx1"/>
                </a:solidFill>
              </a:rPr>
              <a:t>cementitious</a:t>
            </a:r>
            <a:r>
              <a:rPr lang="en-US" sz="2400" dirty="0" smtClean="0">
                <a:solidFill>
                  <a:schemeClr val="tx1"/>
                </a:solidFill>
              </a:rPr>
              <a:t> materials</a:t>
            </a:r>
          </a:p>
          <a:p>
            <a:pPr marL="457200" indent="-457200">
              <a:buFont typeface="+mj-lt"/>
              <a:buAutoNum type="arabicPeriod"/>
            </a:pPr>
            <a:r>
              <a:rPr lang="en-US" sz="2400" dirty="0" smtClean="0">
                <a:solidFill>
                  <a:schemeClr val="tx1"/>
                </a:solidFill>
              </a:rPr>
              <a:t>Increase the amount of fines in the sand</a:t>
            </a:r>
          </a:p>
          <a:p>
            <a:pPr marL="457200" indent="-457200">
              <a:buFont typeface="+mj-lt"/>
              <a:buAutoNum type="arabicPeriod"/>
            </a:pPr>
            <a:r>
              <a:rPr lang="en-US" sz="2400" dirty="0" smtClean="0">
                <a:solidFill>
                  <a:schemeClr val="tx1"/>
                </a:solidFill>
              </a:rPr>
              <a:t>Use chemical admixtures</a:t>
            </a:r>
          </a:p>
          <a:p>
            <a:pPr marL="457200" indent="-457200">
              <a:buFont typeface="+mj-lt"/>
              <a:buAutoNum type="arabicPeriod"/>
            </a:pPr>
            <a:r>
              <a:rPr lang="en-US" sz="2400" dirty="0" smtClean="0">
                <a:solidFill>
                  <a:schemeClr val="tx1"/>
                </a:solidFill>
              </a:rPr>
              <a:t>Air-entrained concrete</a:t>
            </a:r>
            <a:endParaRPr lang="en-US"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31024" y="310670"/>
            <a:ext cx="2378613" cy="691277"/>
          </a:xfrm>
        </p:spPr>
        <p:txBody>
          <a:bodyPr/>
          <a:lstStyle/>
          <a:p>
            <a:r>
              <a:rPr lang="en-US" dirty="0" smtClean="0"/>
              <a:t>Air Content</a:t>
            </a:r>
            <a:endParaRPr lang="en-US" dirty="0"/>
          </a:p>
        </p:txBody>
      </p:sp>
      <p:pic>
        <p:nvPicPr>
          <p:cNvPr id="5" name="Picture 4"/>
          <p:cNvPicPr>
            <a:picLocks noChangeAspect="1"/>
          </p:cNvPicPr>
          <p:nvPr/>
        </p:nvPicPr>
        <p:blipFill>
          <a:blip r:embed="rId3" cstate="print"/>
          <a:stretch>
            <a:fillRect/>
          </a:stretch>
        </p:blipFill>
        <p:spPr>
          <a:xfrm>
            <a:off x="2971936" y="0"/>
            <a:ext cx="5714864" cy="6860935"/>
          </a:xfrm>
          <a:prstGeom prst="rect">
            <a:avLst/>
          </a:prstGeom>
        </p:spPr>
      </p:pic>
      <p:sp>
        <p:nvSpPr>
          <p:cNvPr id="3" name="TextBox 2"/>
          <p:cNvSpPr txBox="1"/>
          <p:nvPr/>
        </p:nvSpPr>
        <p:spPr>
          <a:xfrm>
            <a:off x="231024" y="1001947"/>
            <a:ext cx="2971936" cy="584775"/>
          </a:xfrm>
          <a:prstGeom prst="rect">
            <a:avLst/>
          </a:prstGeom>
          <a:noFill/>
        </p:spPr>
        <p:txBody>
          <a:bodyPr wrap="square" rtlCol="0">
            <a:spAutoFit/>
          </a:bodyPr>
          <a:lstStyle/>
          <a:p>
            <a:r>
              <a:rPr lang="en-US" sz="1600" dirty="0" smtClean="0">
                <a:latin typeface="Franklin Gothic Medium Cond" panose="020B0606030402020204" pitchFamily="34" charset="0"/>
              </a:rPr>
              <a:t>Effect of Concrete Constituents on Control of Air Content in Concrete</a:t>
            </a:r>
            <a:endParaRPr lang="en-US" sz="1600" dirty="0">
              <a:latin typeface="Franklin Gothic Medium Cond" panose="020B0606030402020204" pitchFamily="34" charset="0"/>
            </a:endParaRPr>
          </a:p>
        </p:txBody>
      </p:sp>
    </p:spTree>
    <p:extLst>
      <p:ext uri="{BB962C8B-B14F-4D97-AF65-F5344CB8AC3E}">
        <p14:creationId xmlns:p14="http://schemas.microsoft.com/office/powerpoint/2010/main" val="19479544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684" y="1038069"/>
            <a:ext cx="8229600" cy="691277"/>
          </a:xfrm>
        </p:spPr>
        <p:txBody>
          <a:bodyPr/>
          <a:lstStyle/>
          <a:p>
            <a:r>
              <a:rPr lang="en-US" dirty="0" smtClean="0"/>
              <a:t>Air Content</a:t>
            </a:r>
            <a:endParaRPr lang="en-US" dirty="0"/>
          </a:p>
        </p:txBody>
      </p:sp>
      <p:pic>
        <p:nvPicPr>
          <p:cNvPr id="5" name="Picture 4"/>
          <p:cNvPicPr>
            <a:picLocks noChangeAspect="1"/>
          </p:cNvPicPr>
          <p:nvPr/>
        </p:nvPicPr>
        <p:blipFill>
          <a:blip r:embed="rId3" cstate="print"/>
          <a:stretch>
            <a:fillRect/>
          </a:stretch>
        </p:blipFill>
        <p:spPr>
          <a:xfrm>
            <a:off x="2171133" y="1691577"/>
            <a:ext cx="4801734" cy="5166423"/>
          </a:xfrm>
          <a:prstGeom prst="rect">
            <a:avLst/>
          </a:prstGeom>
        </p:spPr>
      </p:pic>
      <p:sp>
        <p:nvSpPr>
          <p:cNvPr id="6" name="TextBox 5"/>
          <p:cNvSpPr txBox="1"/>
          <p:nvPr/>
        </p:nvSpPr>
        <p:spPr>
          <a:xfrm>
            <a:off x="6995711" y="6290631"/>
            <a:ext cx="1894901" cy="307777"/>
          </a:xfrm>
          <a:prstGeom prst="rect">
            <a:avLst/>
          </a:prstGeom>
          <a:noFill/>
        </p:spPr>
        <p:txBody>
          <a:bodyPr wrap="square" rtlCol="0">
            <a:spAutoFit/>
          </a:bodyPr>
          <a:lstStyle/>
          <a:p>
            <a:r>
              <a:rPr lang="en-US" sz="1400" i="1" dirty="0" smtClean="0">
                <a:latin typeface="+mn-lt"/>
              </a:rPr>
              <a:t>PCA Major Series 336</a:t>
            </a:r>
            <a:endParaRPr lang="en-US" sz="1400" i="1" dirty="0">
              <a:latin typeface="+mn-lt"/>
            </a:endParaRPr>
          </a:p>
        </p:txBody>
      </p:sp>
    </p:spTree>
    <p:extLst>
      <p:ext uri="{BB962C8B-B14F-4D97-AF65-F5344CB8AC3E}">
        <p14:creationId xmlns:p14="http://schemas.microsoft.com/office/powerpoint/2010/main" val="41591573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684" y="1038069"/>
            <a:ext cx="8229600" cy="691277"/>
          </a:xfrm>
        </p:spPr>
        <p:txBody>
          <a:bodyPr/>
          <a:lstStyle/>
          <a:p>
            <a:r>
              <a:rPr lang="en-US" dirty="0" smtClean="0"/>
              <a:t>Air Content</a:t>
            </a:r>
            <a:endParaRPr lang="en-US" dirty="0"/>
          </a:p>
        </p:txBody>
      </p:sp>
      <p:pic>
        <p:nvPicPr>
          <p:cNvPr id="5" name="Picture 4"/>
          <p:cNvPicPr>
            <a:picLocks noChangeAspect="1"/>
          </p:cNvPicPr>
          <p:nvPr/>
        </p:nvPicPr>
        <p:blipFill>
          <a:blip r:embed="rId3" cstate="print"/>
          <a:stretch>
            <a:fillRect/>
          </a:stretch>
        </p:blipFill>
        <p:spPr>
          <a:xfrm>
            <a:off x="2101134" y="1729346"/>
            <a:ext cx="4838700" cy="5057775"/>
          </a:xfrm>
          <a:prstGeom prst="rect">
            <a:avLst/>
          </a:prstGeom>
        </p:spPr>
      </p:pic>
      <p:sp>
        <p:nvSpPr>
          <p:cNvPr id="6" name="TextBox 5"/>
          <p:cNvSpPr txBox="1"/>
          <p:nvPr/>
        </p:nvSpPr>
        <p:spPr>
          <a:xfrm>
            <a:off x="7182998" y="6389783"/>
            <a:ext cx="1740665" cy="307777"/>
          </a:xfrm>
          <a:prstGeom prst="rect">
            <a:avLst/>
          </a:prstGeom>
          <a:noFill/>
        </p:spPr>
        <p:txBody>
          <a:bodyPr wrap="square" rtlCol="0">
            <a:spAutoFit/>
          </a:bodyPr>
          <a:lstStyle/>
          <a:p>
            <a:r>
              <a:rPr lang="en-US" sz="1400" i="1" dirty="0" smtClean="0">
                <a:latin typeface="+mj-lt"/>
              </a:rPr>
              <a:t>PCA Major Series 336</a:t>
            </a:r>
            <a:endParaRPr lang="en-US" sz="1400" i="1" dirty="0">
              <a:latin typeface="+mj-lt"/>
            </a:endParaRPr>
          </a:p>
        </p:txBody>
      </p:sp>
    </p:spTree>
    <p:extLst>
      <p:ext uri="{BB962C8B-B14F-4D97-AF65-F5344CB8AC3E}">
        <p14:creationId xmlns:p14="http://schemas.microsoft.com/office/powerpoint/2010/main" val="17529401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Air Content</a:t>
            </a:r>
            <a:endParaRPr lang="en-US" dirty="0"/>
          </a:p>
        </p:txBody>
      </p:sp>
      <p:pic>
        <p:nvPicPr>
          <p:cNvPr id="14338" name="Picture 2"/>
          <p:cNvPicPr>
            <a:picLocks noGrp="1" noChangeAspect="1" noChangeArrowheads="1"/>
          </p:cNvPicPr>
          <p:nvPr>
            <p:ph idx="1"/>
          </p:nvPr>
        </p:nvPicPr>
        <p:blipFill>
          <a:blip r:embed="rId3" cstate="print"/>
          <a:stretch>
            <a:fillRect/>
          </a:stretch>
        </p:blipFill>
        <p:spPr bwMode="auto">
          <a:xfrm>
            <a:off x="76200" y="2636525"/>
            <a:ext cx="8991601" cy="2976019"/>
          </a:xfrm>
          <a:prstGeom prst="rect">
            <a:avLst/>
          </a:prstGeom>
          <a:noFill/>
          <a:ln w="9525">
            <a:noFill/>
            <a:miter lim="800000"/>
            <a:headEnd/>
            <a:tailEnd/>
          </a:ln>
        </p:spPr>
      </p:pic>
      <p:sp>
        <p:nvSpPr>
          <p:cNvPr id="3" name="TextBox 2"/>
          <p:cNvSpPr txBox="1"/>
          <p:nvPr/>
        </p:nvSpPr>
        <p:spPr>
          <a:xfrm>
            <a:off x="333614" y="2352259"/>
            <a:ext cx="6812096" cy="338554"/>
          </a:xfrm>
          <a:prstGeom prst="rect">
            <a:avLst/>
          </a:prstGeom>
          <a:noFill/>
        </p:spPr>
        <p:txBody>
          <a:bodyPr wrap="square" rtlCol="0">
            <a:spAutoFit/>
          </a:bodyPr>
          <a:lstStyle/>
          <a:p>
            <a:r>
              <a:rPr lang="en-US" sz="1600" dirty="0" smtClean="0">
                <a:latin typeface="Franklin Gothic Medium Cond" panose="020B0606030402020204" pitchFamily="34" charset="0"/>
              </a:rPr>
              <a:t>Effect of Concrete Mixture Design on Control of Air Content in Concrete</a:t>
            </a:r>
            <a:endParaRPr lang="en-US" sz="1600" dirty="0">
              <a:latin typeface="Franklin Gothic Medium Cond" panose="020B0606030402020204" pitchFamily="34" charset="0"/>
            </a:endParaRPr>
          </a:p>
        </p:txBody>
      </p:sp>
    </p:spTree>
    <p:extLst>
      <p:ext uri="{BB962C8B-B14F-4D97-AF65-F5344CB8AC3E}">
        <p14:creationId xmlns:p14="http://schemas.microsoft.com/office/powerpoint/2010/main" val="19107719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Overview</a:t>
            </a:r>
            <a:endParaRPr lang="en-US" dirty="0"/>
          </a:p>
        </p:txBody>
      </p:sp>
      <p:sp>
        <p:nvSpPr>
          <p:cNvPr id="3" name="Content Placeholder 2"/>
          <p:cNvSpPr>
            <a:spLocks noGrp="1"/>
          </p:cNvSpPr>
          <p:nvPr>
            <p:ph type="subTitle" idx="4294967295"/>
          </p:nvPr>
        </p:nvSpPr>
        <p:spPr>
          <a:xfrm>
            <a:off x="430710" y="2147820"/>
            <a:ext cx="7915619" cy="3105117"/>
          </a:xfrm>
        </p:spPr>
        <p:txBody>
          <a:bodyPr>
            <a:noAutofit/>
          </a:bodyPr>
          <a:lstStyle/>
          <a:p>
            <a:r>
              <a:rPr lang="en-US" dirty="0" smtClean="0"/>
              <a:t>Freshly Mixed Concrete</a:t>
            </a:r>
          </a:p>
          <a:p>
            <a:r>
              <a:rPr lang="en-US" dirty="0" smtClean="0"/>
              <a:t>Hardened Concrete</a:t>
            </a:r>
          </a:p>
          <a:p>
            <a:pPr marL="0" indent="0">
              <a:buNone/>
            </a:pPr>
            <a:endParaRPr lang="en-US" sz="36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Air Content</a:t>
            </a:r>
            <a:endParaRPr lang="en-US" dirty="0"/>
          </a:p>
        </p:txBody>
      </p:sp>
      <p:pic>
        <p:nvPicPr>
          <p:cNvPr id="15362" name="Picture 2"/>
          <p:cNvPicPr>
            <a:picLocks noGrp="1" noChangeAspect="1" noChangeArrowheads="1"/>
          </p:cNvPicPr>
          <p:nvPr>
            <p:ph idx="1"/>
          </p:nvPr>
        </p:nvPicPr>
        <p:blipFill>
          <a:blip r:embed="rId3" cstate="print"/>
          <a:stretch>
            <a:fillRect/>
          </a:stretch>
        </p:blipFill>
        <p:spPr bwMode="auto">
          <a:xfrm>
            <a:off x="152400" y="2573285"/>
            <a:ext cx="8896929" cy="3949522"/>
          </a:xfrm>
          <a:prstGeom prst="rect">
            <a:avLst/>
          </a:prstGeom>
          <a:noFill/>
          <a:ln w="9525">
            <a:noFill/>
            <a:miter lim="800000"/>
            <a:headEnd/>
            <a:tailEnd/>
          </a:ln>
        </p:spPr>
      </p:pic>
      <p:sp>
        <p:nvSpPr>
          <p:cNvPr id="3" name="TextBox 2"/>
          <p:cNvSpPr txBox="1"/>
          <p:nvPr/>
        </p:nvSpPr>
        <p:spPr>
          <a:xfrm>
            <a:off x="375140" y="2298500"/>
            <a:ext cx="8768860" cy="338554"/>
          </a:xfrm>
          <a:prstGeom prst="rect">
            <a:avLst/>
          </a:prstGeom>
          <a:noFill/>
        </p:spPr>
        <p:txBody>
          <a:bodyPr wrap="square" rtlCol="0">
            <a:spAutoFit/>
          </a:bodyPr>
          <a:lstStyle/>
          <a:p>
            <a:r>
              <a:rPr lang="en-US" sz="1600" dirty="0" smtClean="0">
                <a:latin typeface="Franklin Gothic Medium Cond" panose="020B0606030402020204" pitchFamily="34" charset="0"/>
                <a:cs typeface="Arial" panose="020B0604020202020204" pitchFamily="34" charset="0"/>
              </a:rPr>
              <a:t>Effect of Production Procedures on Control of Air Content in Concrete</a:t>
            </a:r>
            <a:endParaRPr lang="en-US" sz="1600" dirty="0">
              <a:latin typeface="Franklin Gothic Medium Cond" panose="020B0606030402020204" pitchFamily="34" charset="0"/>
              <a:cs typeface="Arial" panose="020B0604020202020204" pitchFamily="34" charset="0"/>
            </a:endParaRPr>
          </a:p>
        </p:txBody>
      </p:sp>
    </p:spTree>
    <p:extLst>
      <p:ext uri="{BB962C8B-B14F-4D97-AF65-F5344CB8AC3E}">
        <p14:creationId xmlns:p14="http://schemas.microsoft.com/office/powerpoint/2010/main" val="13725166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Air Content</a:t>
            </a:r>
            <a:endParaRPr lang="en-US" dirty="0"/>
          </a:p>
        </p:txBody>
      </p:sp>
      <p:pic>
        <p:nvPicPr>
          <p:cNvPr id="13314" name="Picture 2"/>
          <p:cNvPicPr>
            <a:picLocks noGrp="1" noChangeAspect="1" noChangeArrowheads="1"/>
          </p:cNvPicPr>
          <p:nvPr>
            <p:ph idx="1"/>
          </p:nvPr>
        </p:nvPicPr>
        <p:blipFill>
          <a:blip r:embed="rId3" cstate="print"/>
          <a:stretch>
            <a:fillRect/>
          </a:stretch>
        </p:blipFill>
        <p:spPr bwMode="auto">
          <a:xfrm>
            <a:off x="1839817" y="1811565"/>
            <a:ext cx="5464367" cy="4869238"/>
          </a:xfrm>
          <a:prstGeom prst="rect">
            <a:avLst/>
          </a:prstGeom>
          <a:noFill/>
          <a:ln w="9525">
            <a:noFill/>
            <a:miter lim="800000"/>
            <a:headEnd/>
            <a:tailEnd/>
          </a:ln>
        </p:spPr>
      </p:pic>
      <p:sp>
        <p:nvSpPr>
          <p:cNvPr id="4" name="TextBox 3"/>
          <p:cNvSpPr txBox="1"/>
          <p:nvPr/>
        </p:nvSpPr>
        <p:spPr>
          <a:xfrm>
            <a:off x="7182998" y="6389783"/>
            <a:ext cx="1740665" cy="307777"/>
          </a:xfrm>
          <a:prstGeom prst="rect">
            <a:avLst/>
          </a:prstGeom>
          <a:noFill/>
        </p:spPr>
        <p:txBody>
          <a:bodyPr wrap="square" rtlCol="0">
            <a:spAutoFit/>
          </a:bodyPr>
          <a:lstStyle/>
          <a:p>
            <a:r>
              <a:rPr lang="en-US" sz="1400" i="1" dirty="0" smtClean="0">
                <a:latin typeface="+mj-lt"/>
              </a:rPr>
              <a:t>PCA Major Series 336</a:t>
            </a:r>
            <a:endParaRPr lang="en-US" sz="1400" i="1" dirty="0">
              <a:latin typeface="+mj-lt"/>
            </a:endParaRPr>
          </a:p>
        </p:txBody>
      </p:sp>
    </p:spTree>
    <p:extLst>
      <p:ext uri="{BB962C8B-B14F-4D97-AF65-F5344CB8AC3E}">
        <p14:creationId xmlns:p14="http://schemas.microsoft.com/office/powerpoint/2010/main" val="14964592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Air Content</a:t>
            </a:r>
            <a:endParaRPr lang="en-US" dirty="0"/>
          </a:p>
        </p:txBody>
      </p:sp>
      <p:pic>
        <p:nvPicPr>
          <p:cNvPr id="16386" name="Picture 2"/>
          <p:cNvPicPr>
            <a:picLocks noGrp="1" noChangeAspect="1" noChangeArrowheads="1"/>
          </p:cNvPicPr>
          <p:nvPr>
            <p:ph idx="1"/>
          </p:nvPr>
        </p:nvPicPr>
        <p:blipFill>
          <a:blip r:embed="rId3" cstate="print"/>
          <a:stretch>
            <a:fillRect/>
          </a:stretch>
        </p:blipFill>
        <p:spPr bwMode="auto">
          <a:xfrm>
            <a:off x="1355421" y="2107093"/>
            <a:ext cx="6360471" cy="4333168"/>
          </a:xfrm>
          <a:prstGeom prst="rect">
            <a:avLst/>
          </a:prstGeom>
          <a:noFill/>
          <a:ln w="9525">
            <a:noFill/>
            <a:miter lim="800000"/>
            <a:headEnd/>
            <a:tailEnd/>
          </a:ln>
        </p:spPr>
      </p:pic>
      <p:sp>
        <p:nvSpPr>
          <p:cNvPr id="4" name="TextBox 3"/>
          <p:cNvSpPr txBox="1"/>
          <p:nvPr/>
        </p:nvSpPr>
        <p:spPr>
          <a:xfrm>
            <a:off x="7182998" y="6389783"/>
            <a:ext cx="1740665" cy="307777"/>
          </a:xfrm>
          <a:prstGeom prst="rect">
            <a:avLst/>
          </a:prstGeom>
          <a:noFill/>
        </p:spPr>
        <p:txBody>
          <a:bodyPr wrap="square" rtlCol="0">
            <a:spAutoFit/>
          </a:bodyPr>
          <a:lstStyle/>
          <a:p>
            <a:r>
              <a:rPr lang="en-US" sz="1400" i="1" dirty="0" smtClean="0">
                <a:latin typeface="+mj-lt"/>
              </a:rPr>
              <a:t>PCA Major Series 336</a:t>
            </a:r>
            <a:endParaRPr lang="en-US" sz="1400" i="1" dirty="0">
              <a:latin typeface="+mj-lt"/>
            </a:endParaRPr>
          </a:p>
        </p:txBody>
      </p:sp>
    </p:spTree>
    <p:extLst>
      <p:ext uri="{BB962C8B-B14F-4D97-AF65-F5344CB8AC3E}">
        <p14:creationId xmlns:p14="http://schemas.microsoft.com/office/powerpoint/2010/main" val="12329001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Air Content</a:t>
            </a:r>
            <a:endParaRPr lang="en-US" dirty="0"/>
          </a:p>
        </p:txBody>
      </p:sp>
      <p:pic>
        <p:nvPicPr>
          <p:cNvPr id="17410" name="Picture 2"/>
          <p:cNvPicPr>
            <a:picLocks noGrp="1" noChangeAspect="1" noChangeArrowheads="1"/>
          </p:cNvPicPr>
          <p:nvPr>
            <p:ph idx="1"/>
          </p:nvPr>
        </p:nvPicPr>
        <p:blipFill>
          <a:blip r:embed="rId3" cstate="print"/>
          <a:stretch>
            <a:fillRect/>
          </a:stretch>
        </p:blipFill>
        <p:spPr bwMode="auto">
          <a:xfrm>
            <a:off x="152400" y="2681288"/>
            <a:ext cx="8948565" cy="2972352"/>
          </a:xfrm>
          <a:prstGeom prst="rect">
            <a:avLst/>
          </a:prstGeom>
          <a:noFill/>
          <a:ln w="9525">
            <a:noFill/>
            <a:miter lim="800000"/>
            <a:headEnd/>
            <a:tailEnd/>
          </a:ln>
        </p:spPr>
      </p:pic>
      <p:sp>
        <p:nvSpPr>
          <p:cNvPr id="3" name="TextBox 2"/>
          <p:cNvSpPr txBox="1"/>
          <p:nvPr/>
        </p:nvSpPr>
        <p:spPr>
          <a:xfrm>
            <a:off x="398585" y="2424796"/>
            <a:ext cx="5650523" cy="338554"/>
          </a:xfrm>
          <a:prstGeom prst="rect">
            <a:avLst/>
          </a:prstGeom>
          <a:noFill/>
        </p:spPr>
        <p:txBody>
          <a:bodyPr wrap="square" rtlCol="0">
            <a:spAutoFit/>
          </a:bodyPr>
          <a:lstStyle/>
          <a:p>
            <a:r>
              <a:rPr lang="en-US" sz="1600" dirty="0" smtClean="0">
                <a:latin typeface="Franklin Gothic Medium Cond" panose="020B0606030402020204" pitchFamily="34" charset="0"/>
              </a:rPr>
              <a:t>Effect of Transportation and Delivery on Control of Air Content in Concrete</a:t>
            </a:r>
            <a:endParaRPr lang="en-US" sz="1600" dirty="0">
              <a:latin typeface="Franklin Gothic Medium Cond" panose="020B0606030402020204" pitchFamily="34" charset="0"/>
            </a:endParaRPr>
          </a:p>
        </p:txBody>
      </p:sp>
    </p:spTree>
    <p:extLst>
      <p:ext uri="{BB962C8B-B14F-4D97-AF65-F5344CB8AC3E}">
        <p14:creationId xmlns:p14="http://schemas.microsoft.com/office/powerpoint/2010/main" val="12507301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Air Content</a:t>
            </a:r>
            <a:endParaRPr lang="en-US" dirty="0"/>
          </a:p>
        </p:txBody>
      </p:sp>
      <p:pic>
        <p:nvPicPr>
          <p:cNvPr id="19458" name="Picture 2"/>
          <p:cNvPicPr>
            <a:picLocks noGrp="1" noChangeAspect="1" noChangeArrowheads="1"/>
          </p:cNvPicPr>
          <p:nvPr>
            <p:ph idx="1"/>
          </p:nvPr>
        </p:nvPicPr>
        <p:blipFill>
          <a:blip r:embed="rId3" cstate="print"/>
          <a:stretch>
            <a:fillRect/>
          </a:stretch>
        </p:blipFill>
        <p:spPr bwMode="auto">
          <a:xfrm>
            <a:off x="228956" y="2801938"/>
            <a:ext cx="8737074" cy="2385655"/>
          </a:xfrm>
          <a:prstGeom prst="rect">
            <a:avLst/>
          </a:prstGeom>
          <a:noFill/>
          <a:ln w="9525">
            <a:noFill/>
            <a:miter lim="800000"/>
            <a:headEnd/>
            <a:tailEnd/>
          </a:ln>
        </p:spPr>
      </p:pic>
      <p:sp>
        <p:nvSpPr>
          <p:cNvPr id="3" name="TextBox 2"/>
          <p:cNvSpPr txBox="1"/>
          <p:nvPr/>
        </p:nvSpPr>
        <p:spPr>
          <a:xfrm>
            <a:off x="468921" y="2545446"/>
            <a:ext cx="8157286" cy="338554"/>
          </a:xfrm>
          <a:prstGeom prst="rect">
            <a:avLst/>
          </a:prstGeom>
          <a:noFill/>
        </p:spPr>
        <p:txBody>
          <a:bodyPr wrap="square" rtlCol="0">
            <a:spAutoFit/>
          </a:bodyPr>
          <a:lstStyle/>
          <a:p>
            <a:r>
              <a:rPr lang="en-US" sz="1600" dirty="0" smtClean="0">
                <a:latin typeface="Franklin Gothic Medium Cond" panose="020B0606030402020204" pitchFamily="34" charset="0"/>
              </a:rPr>
              <a:t>Effect of Placement Techniques on Control of Air Content in Concrete</a:t>
            </a:r>
            <a:endParaRPr lang="en-US" sz="1600" dirty="0">
              <a:latin typeface="Franklin Gothic Medium Cond" panose="020B0606030402020204" pitchFamily="34" charset="0"/>
            </a:endParaRPr>
          </a:p>
        </p:txBody>
      </p:sp>
    </p:spTree>
    <p:extLst>
      <p:ext uri="{BB962C8B-B14F-4D97-AF65-F5344CB8AC3E}">
        <p14:creationId xmlns:p14="http://schemas.microsoft.com/office/powerpoint/2010/main" val="4217866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684" y="1165069"/>
            <a:ext cx="8229600" cy="691277"/>
          </a:xfrm>
        </p:spPr>
        <p:txBody>
          <a:bodyPr/>
          <a:lstStyle/>
          <a:p>
            <a:r>
              <a:rPr lang="en-US" dirty="0" smtClean="0"/>
              <a:t>Air Content</a:t>
            </a:r>
            <a:endParaRPr lang="en-US" dirty="0"/>
          </a:p>
        </p:txBody>
      </p:sp>
      <p:pic>
        <p:nvPicPr>
          <p:cNvPr id="4" name="Picture 3"/>
          <p:cNvPicPr>
            <a:picLocks noChangeAspect="1"/>
          </p:cNvPicPr>
          <p:nvPr/>
        </p:nvPicPr>
        <p:blipFill>
          <a:blip r:embed="rId3" cstate="print"/>
          <a:stretch>
            <a:fillRect/>
          </a:stretch>
        </p:blipFill>
        <p:spPr>
          <a:xfrm>
            <a:off x="2414835" y="1829109"/>
            <a:ext cx="4387935" cy="4738130"/>
          </a:xfrm>
          <a:prstGeom prst="rect">
            <a:avLst/>
          </a:prstGeom>
        </p:spPr>
      </p:pic>
      <p:sp>
        <p:nvSpPr>
          <p:cNvPr id="5" name="TextBox 4"/>
          <p:cNvSpPr txBox="1"/>
          <p:nvPr/>
        </p:nvSpPr>
        <p:spPr>
          <a:xfrm>
            <a:off x="7304184" y="6345716"/>
            <a:ext cx="1542361" cy="307777"/>
          </a:xfrm>
          <a:prstGeom prst="rect">
            <a:avLst/>
          </a:prstGeom>
          <a:noFill/>
        </p:spPr>
        <p:txBody>
          <a:bodyPr wrap="square" rtlCol="0">
            <a:spAutoFit/>
          </a:bodyPr>
          <a:lstStyle/>
          <a:p>
            <a:r>
              <a:rPr lang="en-US" sz="1400" i="1" dirty="0" smtClean="0">
                <a:latin typeface="+mn-lt"/>
              </a:rPr>
              <a:t>Brewster 1949</a:t>
            </a:r>
            <a:endParaRPr lang="en-US" sz="1400" i="1" dirty="0">
              <a:latin typeface="+mn-lt"/>
            </a:endParaRPr>
          </a:p>
        </p:txBody>
      </p:sp>
    </p:spTree>
    <p:extLst>
      <p:ext uri="{BB962C8B-B14F-4D97-AF65-F5344CB8AC3E}">
        <p14:creationId xmlns:p14="http://schemas.microsoft.com/office/powerpoint/2010/main" val="38602840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Air Content</a:t>
            </a:r>
            <a:endParaRPr lang="en-US" dirty="0"/>
          </a:p>
        </p:txBody>
      </p:sp>
      <p:pic>
        <p:nvPicPr>
          <p:cNvPr id="22530" name="Picture 2"/>
          <p:cNvPicPr>
            <a:picLocks noGrp="1" noChangeAspect="1" noChangeArrowheads="1"/>
          </p:cNvPicPr>
          <p:nvPr>
            <p:ph idx="1"/>
          </p:nvPr>
        </p:nvPicPr>
        <p:blipFill>
          <a:blip r:embed="rId3" cstate="print"/>
          <a:stretch>
            <a:fillRect/>
          </a:stretch>
        </p:blipFill>
        <p:spPr bwMode="auto">
          <a:xfrm>
            <a:off x="242494" y="2557713"/>
            <a:ext cx="8642542" cy="2414979"/>
          </a:xfrm>
          <a:prstGeom prst="rect">
            <a:avLst/>
          </a:prstGeom>
          <a:noFill/>
          <a:ln w="9525">
            <a:noFill/>
            <a:miter lim="800000"/>
            <a:headEnd/>
            <a:tailEnd/>
          </a:ln>
        </p:spPr>
      </p:pic>
      <p:sp>
        <p:nvSpPr>
          <p:cNvPr id="3" name="TextBox 2"/>
          <p:cNvSpPr txBox="1"/>
          <p:nvPr/>
        </p:nvSpPr>
        <p:spPr>
          <a:xfrm>
            <a:off x="480646" y="2306374"/>
            <a:ext cx="5580184" cy="338554"/>
          </a:xfrm>
          <a:prstGeom prst="rect">
            <a:avLst/>
          </a:prstGeom>
          <a:noFill/>
        </p:spPr>
        <p:txBody>
          <a:bodyPr wrap="square" rtlCol="0">
            <a:spAutoFit/>
          </a:bodyPr>
          <a:lstStyle/>
          <a:p>
            <a:r>
              <a:rPr lang="en-US" sz="1600" dirty="0" smtClean="0">
                <a:latin typeface="Franklin Gothic Medium Cond" panose="020B0606030402020204" pitchFamily="34" charset="0"/>
              </a:rPr>
              <a:t>Effect of Finishing and Environment on Control of Air Content in Concrete</a:t>
            </a:r>
            <a:endParaRPr lang="en-US" sz="1600" dirty="0">
              <a:latin typeface="Franklin Gothic Medium Cond" panose="020B0606030402020204" pitchFamily="34" charset="0"/>
            </a:endParaRPr>
          </a:p>
        </p:txBody>
      </p:sp>
    </p:spTree>
    <p:extLst>
      <p:ext uri="{BB962C8B-B14F-4D97-AF65-F5344CB8AC3E}">
        <p14:creationId xmlns:p14="http://schemas.microsoft.com/office/powerpoint/2010/main" val="322606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634" y="1400019"/>
            <a:ext cx="8229600" cy="691277"/>
          </a:xfrm>
        </p:spPr>
        <p:txBody>
          <a:bodyPr/>
          <a:lstStyle/>
          <a:p>
            <a:r>
              <a:rPr lang="en-US" dirty="0" smtClean="0"/>
              <a:t>Air Content</a:t>
            </a:r>
            <a:endParaRPr lang="en-US" dirty="0"/>
          </a:p>
        </p:txBody>
      </p:sp>
      <p:grpSp>
        <p:nvGrpSpPr>
          <p:cNvPr id="3" name="Group 2"/>
          <p:cNvGrpSpPr/>
          <p:nvPr/>
        </p:nvGrpSpPr>
        <p:grpSpPr>
          <a:xfrm>
            <a:off x="135907" y="2418481"/>
            <a:ext cx="8872186" cy="3024632"/>
            <a:chOff x="142230" y="2840512"/>
            <a:chExt cx="8872186" cy="3024632"/>
          </a:xfrm>
        </p:grpSpPr>
        <p:pic>
          <p:nvPicPr>
            <p:cNvPr id="5" name="Picture 4"/>
            <p:cNvPicPr>
              <a:picLocks noChangeAspect="1"/>
            </p:cNvPicPr>
            <p:nvPr/>
          </p:nvPicPr>
          <p:blipFill rotWithShape="1">
            <a:blip r:embed="rId3" cstate="print"/>
            <a:srcRect b="50614"/>
            <a:stretch/>
          </p:blipFill>
          <p:spPr>
            <a:xfrm>
              <a:off x="142230" y="2854038"/>
              <a:ext cx="4378254" cy="2997580"/>
            </a:xfrm>
            <a:prstGeom prst="rect">
              <a:avLst/>
            </a:prstGeom>
          </p:spPr>
        </p:pic>
        <p:pic>
          <p:nvPicPr>
            <p:cNvPr id="4" name="Picture 3"/>
            <p:cNvPicPr>
              <a:picLocks noChangeAspect="1"/>
            </p:cNvPicPr>
            <p:nvPr/>
          </p:nvPicPr>
          <p:blipFill rotWithShape="1">
            <a:blip r:embed="rId3" cstate="print"/>
            <a:srcRect t="50168"/>
            <a:stretch/>
          </p:blipFill>
          <p:spPr>
            <a:xfrm>
              <a:off x="4636162" y="2840512"/>
              <a:ext cx="4378254" cy="3024632"/>
            </a:xfrm>
            <a:prstGeom prst="rect">
              <a:avLst/>
            </a:prstGeom>
          </p:spPr>
        </p:pic>
      </p:grpSp>
    </p:spTree>
    <p:extLst>
      <p:ext uri="{BB962C8B-B14F-4D97-AF65-F5344CB8AC3E}">
        <p14:creationId xmlns:p14="http://schemas.microsoft.com/office/powerpoint/2010/main" val="1003152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05684" y="1292069"/>
            <a:ext cx="2512177" cy="691277"/>
          </a:xfrm>
        </p:spPr>
        <p:txBody>
          <a:bodyPr/>
          <a:lstStyle/>
          <a:p>
            <a:r>
              <a:rPr lang="en-US" dirty="0" smtClean="0"/>
              <a:t>Air Content</a:t>
            </a:r>
            <a:endParaRPr lang="en-US" dirty="0"/>
          </a:p>
        </p:txBody>
      </p:sp>
      <p:pic>
        <p:nvPicPr>
          <p:cNvPr id="5" name="Picture 4"/>
          <p:cNvPicPr>
            <a:picLocks noChangeAspect="1"/>
          </p:cNvPicPr>
          <p:nvPr/>
        </p:nvPicPr>
        <p:blipFill>
          <a:blip r:embed="rId3" cstate="print"/>
          <a:stretch>
            <a:fillRect/>
          </a:stretch>
        </p:blipFill>
        <p:spPr>
          <a:xfrm>
            <a:off x="3300751" y="94820"/>
            <a:ext cx="4942833" cy="6626655"/>
          </a:xfrm>
          <a:prstGeom prst="rect">
            <a:avLst/>
          </a:prstGeom>
        </p:spPr>
      </p:pic>
      <p:sp>
        <p:nvSpPr>
          <p:cNvPr id="4" name="TextBox 3"/>
          <p:cNvSpPr txBox="1"/>
          <p:nvPr/>
        </p:nvSpPr>
        <p:spPr>
          <a:xfrm>
            <a:off x="285007" y="6020789"/>
            <a:ext cx="2897579" cy="307777"/>
          </a:xfrm>
          <a:prstGeom prst="rect">
            <a:avLst/>
          </a:prstGeom>
          <a:noFill/>
        </p:spPr>
        <p:txBody>
          <a:bodyPr wrap="square" rtlCol="0">
            <a:spAutoFit/>
          </a:bodyPr>
          <a:lstStyle/>
          <a:p>
            <a:r>
              <a:rPr lang="en-US" sz="1400" i="1" dirty="0" smtClean="0">
                <a:latin typeface="+mn-lt"/>
              </a:rPr>
              <a:t>PCA Major Series 336 and </a:t>
            </a:r>
            <a:r>
              <a:rPr lang="en-US" sz="1400" i="1" dirty="0" err="1" smtClean="0">
                <a:latin typeface="+mn-lt"/>
              </a:rPr>
              <a:t>Lerch</a:t>
            </a:r>
            <a:r>
              <a:rPr lang="en-US" sz="1400" i="1" dirty="0" smtClean="0">
                <a:latin typeface="+mn-lt"/>
              </a:rPr>
              <a:t> 1960</a:t>
            </a:r>
            <a:endParaRPr lang="en-US" sz="1400" i="1" dirty="0">
              <a:latin typeface="+mn-lt"/>
            </a:endParaRPr>
          </a:p>
        </p:txBody>
      </p:sp>
    </p:spTree>
    <p:extLst>
      <p:ext uri="{BB962C8B-B14F-4D97-AF65-F5344CB8AC3E}">
        <p14:creationId xmlns:p14="http://schemas.microsoft.com/office/powerpoint/2010/main" val="34870043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stretch>
            <a:fillRect/>
          </a:stretch>
        </p:blipFill>
        <p:spPr>
          <a:xfrm>
            <a:off x="0" y="2298825"/>
            <a:ext cx="4741693" cy="3890069"/>
          </a:xfrm>
          <a:prstGeom prst="rect">
            <a:avLst/>
          </a:prstGeom>
        </p:spPr>
      </p:pic>
      <p:sp>
        <p:nvSpPr>
          <p:cNvPr id="2" name="Title 1"/>
          <p:cNvSpPr>
            <a:spLocks noGrp="1"/>
          </p:cNvSpPr>
          <p:nvPr>
            <p:ph type="title"/>
          </p:nvPr>
        </p:nvSpPr>
        <p:spPr/>
        <p:txBody>
          <a:bodyPr/>
          <a:lstStyle/>
          <a:p>
            <a:r>
              <a:rPr lang="en-US" dirty="0" smtClean="0"/>
              <a:t>Uniformity</a:t>
            </a:r>
            <a:endParaRPr lang="en-US" dirty="0"/>
          </a:p>
        </p:txBody>
      </p:sp>
      <p:pic>
        <p:nvPicPr>
          <p:cNvPr id="5" name="Picture 4"/>
          <p:cNvPicPr>
            <a:picLocks noChangeAspect="1"/>
          </p:cNvPicPr>
          <p:nvPr/>
        </p:nvPicPr>
        <p:blipFill>
          <a:blip r:embed="rId4" cstate="print"/>
          <a:stretch>
            <a:fillRect/>
          </a:stretch>
        </p:blipFill>
        <p:spPr>
          <a:xfrm>
            <a:off x="4691512" y="2454134"/>
            <a:ext cx="3901206" cy="3242701"/>
          </a:xfrm>
          <a:prstGeom prst="rect">
            <a:avLst/>
          </a:prstGeom>
        </p:spPr>
      </p:pic>
    </p:spTree>
    <p:extLst>
      <p:ext uri="{BB962C8B-B14F-4D97-AF65-F5344CB8AC3E}">
        <p14:creationId xmlns:p14="http://schemas.microsoft.com/office/powerpoint/2010/main" val="24671379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Properties of Concrete </a:t>
            </a:r>
            <a:endParaRPr lang="en-US" dirty="0"/>
          </a:p>
        </p:txBody>
      </p:sp>
      <p:sp>
        <p:nvSpPr>
          <p:cNvPr id="3" name="Content Placeholder 2"/>
          <p:cNvSpPr>
            <a:spLocks noGrp="1"/>
          </p:cNvSpPr>
          <p:nvPr>
            <p:ph sz="half" idx="1"/>
          </p:nvPr>
        </p:nvSpPr>
        <p:spPr>
          <a:xfrm>
            <a:off x="470079" y="2214658"/>
            <a:ext cx="4038600" cy="3640540"/>
          </a:xfrm>
        </p:spPr>
        <p:txBody>
          <a:bodyPr/>
          <a:lstStyle/>
          <a:p>
            <a:r>
              <a:rPr lang="en-US" dirty="0" smtClean="0"/>
              <a:t>Quality Concrete</a:t>
            </a:r>
          </a:p>
          <a:p>
            <a:pPr lvl="1"/>
            <a:r>
              <a:rPr lang="en-US" sz="2800" dirty="0" smtClean="0"/>
              <a:t>Consistency</a:t>
            </a:r>
          </a:p>
          <a:p>
            <a:pPr lvl="1"/>
            <a:r>
              <a:rPr lang="en-US" sz="2800" dirty="0" smtClean="0"/>
              <a:t>Stability</a:t>
            </a:r>
          </a:p>
          <a:p>
            <a:pPr lvl="1"/>
            <a:r>
              <a:rPr lang="en-US" sz="2800" dirty="0" smtClean="0"/>
              <a:t>Uniformity</a:t>
            </a:r>
          </a:p>
          <a:p>
            <a:pPr lvl="1"/>
            <a:r>
              <a:rPr lang="en-US" sz="2800" dirty="0" smtClean="0"/>
              <a:t>Workability</a:t>
            </a:r>
          </a:p>
          <a:p>
            <a:pPr lvl="1"/>
            <a:r>
              <a:rPr lang="en-US" sz="2800" dirty="0" smtClean="0"/>
              <a:t>Finishability</a:t>
            </a:r>
          </a:p>
          <a:p>
            <a:pPr lvl="1"/>
            <a:endParaRPr lang="en-US" sz="2800" dirty="0"/>
          </a:p>
        </p:txBody>
      </p:sp>
    </p:spTree>
    <p:extLst>
      <p:ext uri="{BB962C8B-B14F-4D97-AF65-F5344CB8AC3E}">
        <p14:creationId xmlns:p14="http://schemas.microsoft.com/office/powerpoint/2010/main" val="26642803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684" y="1165069"/>
            <a:ext cx="8229600" cy="691277"/>
          </a:xfrm>
        </p:spPr>
        <p:txBody>
          <a:bodyPr/>
          <a:lstStyle/>
          <a:p>
            <a:r>
              <a:rPr lang="en-US" dirty="0"/>
              <a:t>Hydration, Setting, and Hardening</a:t>
            </a:r>
          </a:p>
        </p:txBody>
      </p:sp>
      <p:pic>
        <p:nvPicPr>
          <p:cNvPr id="5" name="Picture 4"/>
          <p:cNvPicPr>
            <a:picLocks noChangeAspect="1"/>
          </p:cNvPicPr>
          <p:nvPr/>
        </p:nvPicPr>
        <p:blipFill>
          <a:blip r:embed="rId3" cstate="print"/>
          <a:stretch>
            <a:fillRect/>
          </a:stretch>
        </p:blipFill>
        <p:spPr>
          <a:xfrm>
            <a:off x="1985963" y="1997075"/>
            <a:ext cx="5172075" cy="4724400"/>
          </a:xfrm>
          <a:prstGeom prst="rect">
            <a:avLst/>
          </a:prstGeom>
        </p:spPr>
      </p:pic>
      <p:sp>
        <p:nvSpPr>
          <p:cNvPr id="6" name="TextBox 5"/>
          <p:cNvSpPr txBox="1"/>
          <p:nvPr/>
        </p:nvSpPr>
        <p:spPr>
          <a:xfrm>
            <a:off x="7374577" y="5949538"/>
            <a:ext cx="1151906" cy="307777"/>
          </a:xfrm>
          <a:prstGeom prst="rect">
            <a:avLst/>
          </a:prstGeom>
          <a:noFill/>
        </p:spPr>
        <p:txBody>
          <a:bodyPr wrap="square" rtlCol="0">
            <a:spAutoFit/>
          </a:bodyPr>
          <a:lstStyle/>
          <a:p>
            <a:r>
              <a:rPr lang="en-US" sz="1400" i="1" dirty="0" smtClean="0">
                <a:latin typeface="+mn-lt"/>
              </a:rPr>
              <a:t>Burg 1996</a:t>
            </a:r>
            <a:endParaRPr lang="en-US" sz="1400" i="1" dirty="0">
              <a:latin typeface="+mn-lt"/>
            </a:endParaRPr>
          </a:p>
        </p:txBody>
      </p:sp>
    </p:spTree>
    <p:extLst>
      <p:ext uri="{BB962C8B-B14F-4D97-AF65-F5344CB8AC3E}">
        <p14:creationId xmlns:p14="http://schemas.microsoft.com/office/powerpoint/2010/main" val="12629374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684" y="1165069"/>
            <a:ext cx="8229600" cy="691277"/>
          </a:xfrm>
        </p:spPr>
        <p:txBody>
          <a:bodyPr/>
          <a:lstStyle/>
          <a:p>
            <a:r>
              <a:rPr lang="en-US" dirty="0"/>
              <a:t>Setting and Hardening</a:t>
            </a:r>
          </a:p>
        </p:txBody>
      </p:sp>
      <p:pic>
        <p:nvPicPr>
          <p:cNvPr id="4" name="Picture 3"/>
          <p:cNvPicPr>
            <a:picLocks noChangeAspect="1"/>
          </p:cNvPicPr>
          <p:nvPr/>
        </p:nvPicPr>
        <p:blipFill>
          <a:blip r:embed="rId3" cstate="print"/>
          <a:stretch>
            <a:fillRect/>
          </a:stretch>
        </p:blipFill>
        <p:spPr>
          <a:xfrm>
            <a:off x="2451640" y="2360156"/>
            <a:ext cx="4137687" cy="3619384"/>
          </a:xfrm>
          <a:prstGeom prst="rect">
            <a:avLst/>
          </a:prstGeom>
        </p:spPr>
      </p:pic>
      <p:sp>
        <p:nvSpPr>
          <p:cNvPr id="5" name="TextBox 4"/>
          <p:cNvSpPr txBox="1"/>
          <p:nvPr/>
        </p:nvSpPr>
        <p:spPr>
          <a:xfrm>
            <a:off x="6020790" y="6348881"/>
            <a:ext cx="2909453" cy="307777"/>
          </a:xfrm>
          <a:prstGeom prst="rect">
            <a:avLst/>
          </a:prstGeom>
          <a:noFill/>
        </p:spPr>
        <p:txBody>
          <a:bodyPr wrap="square" rtlCol="0">
            <a:spAutoFit/>
          </a:bodyPr>
          <a:lstStyle/>
          <a:p>
            <a:r>
              <a:rPr lang="en-US" sz="1400" i="1" dirty="0" smtClean="0">
                <a:latin typeface="+mn-lt"/>
              </a:rPr>
              <a:t>Adapted from Young and others 1998</a:t>
            </a:r>
            <a:endParaRPr lang="en-US" sz="1400" i="1" dirty="0">
              <a:latin typeface="+mn-lt"/>
            </a:endParaRPr>
          </a:p>
        </p:txBody>
      </p:sp>
    </p:spTree>
    <p:extLst>
      <p:ext uri="{BB962C8B-B14F-4D97-AF65-F5344CB8AC3E}">
        <p14:creationId xmlns:p14="http://schemas.microsoft.com/office/powerpoint/2010/main" val="3959496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Degree of Hydration</a:t>
            </a:r>
            <a:endParaRPr lang="en-US" dirty="0"/>
          </a:p>
        </p:txBody>
      </p:sp>
      <p:pic>
        <p:nvPicPr>
          <p:cNvPr id="5" name="Picture 4"/>
          <p:cNvPicPr>
            <a:picLocks noChangeAspect="1"/>
          </p:cNvPicPr>
          <p:nvPr/>
        </p:nvPicPr>
        <p:blipFill>
          <a:blip r:embed="rId3" cstate="print"/>
          <a:stretch>
            <a:fillRect/>
          </a:stretch>
        </p:blipFill>
        <p:spPr>
          <a:xfrm>
            <a:off x="682535" y="2155647"/>
            <a:ext cx="7820025" cy="4457700"/>
          </a:xfrm>
          <a:prstGeom prst="rect">
            <a:avLst/>
          </a:prstGeom>
        </p:spPr>
      </p:pic>
      <p:sp>
        <p:nvSpPr>
          <p:cNvPr id="6" name="TextBox 5"/>
          <p:cNvSpPr txBox="1"/>
          <p:nvPr/>
        </p:nvSpPr>
        <p:spPr>
          <a:xfrm>
            <a:off x="7049385" y="6411433"/>
            <a:ext cx="1786270" cy="307777"/>
          </a:xfrm>
          <a:prstGeom prst="rect">
            <a:avLst/>
          </a:prstGeom>
          <a:noFill/>
        </p:spPr>
        <p:txBody>
          <a:bodyPr wrap="square" rtlCol="0">
            <a:spAutoFit/>
          </a:bodyPr>
          <a:lstStyle/>
          <a:p>
            <a:r>
              <a:rPr lang="en-US" sz="1400" i="1" dirty="0" err="1" smtClean="0">
                <a:latin typeface="+mn-lt"/>
              </a:rPr>
              <a:t>Lura</a:t>
            </a:r>
            <a:r>
              <a:rPr lang="en-US" sz="1400" i="1" dirty="0" smtClean="0">
                <a:latin typeface="+mn-lt"/>
              </a:rPr>
              <a:t> and others 2007</a:t>
            </a:r>
            <a:endParaRPr lang="en-US" sz="1400" i="1" dirty="0">
              <a:latin typeface="+mn-lt"/>
            </a:endParaRPr>
          </a:p>
        </p:txBody>
      </p:sp>
    </p:spTree>
    <p:extLst>
      <p:ext uri="{BB962C8B-B14F-4D97-AF65-F5344CB8AC3E}">
        <p14:creationId xmlns:p14="http://schemas.microsoft.com/office/powerpoint/2010/main" val="21018029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Hardened Concrete Properties</a:t>
            </a:r>
            <a:endParaRPr lang="en-US" dirty="0"/>
          </a:p>
        </p:txBody>
      </p:sp>
      <p:sp>
        <p:nvSpPr>
          <p:cNvPr id="3" name="Content Placeholder 2"/>
          <p:cNvSpPr>
            <a:spLocks noGrp="1"/>
          </p:cNvSpPr>
          <p:nvPr>
            <p:ph idx="1"/>
          </p:nvPr>
        </p:nvSpPr>
        <p:spPr>
          <a:xfrm>
            <a:off x="225380" y="2205038"/>
            <a:ext cx="8229600" cy="3901338"/>
          </a:xfrm>
        </p:spPr>
        <p:txBody>
          <a:bodyPr>
            <a:normAutofit fontScale="92500" lnSpcReduction="20000"/>
          </a:bodyPr>
          <a:lstStyle/>
          <a:p>
            <a:r>
              <a:rPr lang="en-US" dirty="0" smtClean="0"/>
              <a:t>Curing</a:t>
            </a:r>
          </a:p>
          <a:p>
            <a:r>
              <a:rPr lang="en-US" dirty="0" smtClean="0"/>
              <a:t>Drying rate</a:t>
            </a:r>
          </a:p>
          <a:p>
            <a:r>
              <a:rPr lang="en-US" dirty="0" smtClean="0"/>
              <a:t>Strength</a:t>
            </a:r>
          </a:p>
          <a:p>
            <a:r>
              <a:rPr lang="en-US" dirty="0" smtClean="0"/>
              <a:t>Density</a:t>
            </a:r>
          </a:p>
          <a:p>
            <a:r>
              <a:rPr lang="en-US" dirty="0" smtClean="0"/>
              <a:t>Permeability and watertightness</a:t>
            </a:r>
          </a:p>
          <a:p>
            <a:r>
              <a:rPr lang="en-US" dirty="0" smtClean="0"/>
              <a:t>Volume stability and crack control</a:t>
            </a:r>
          </a:p>
          <a:p>
            <a:r>
              <a:rPr lang="en-US" dirty="0" smtClean="0"/>
              <a:t>Durability</a:t>
            </a:r>
          </a:p>
          <a:p>
            <a:r>
              <a:rPr lang="en-US" dirty="0" smtClean="0"/>
              <a:t>Aesthetics</a:t>
            </a:r>
            <a:endParaRPr lang="en-US" dirty="0"/>
          </a:p>
        </p:txBody>
      </p:sp>
    </p:spTree>
    <p:extLst>
      <p:ext uri="{BB962C8B-B14F-4D97-AF65-F5344CB8AC3E}">
        <p14:creationId xmlns:p14="http://schemas.microsoft.com/office/powerpoint/2010/main" val="14673167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684" y="1165069"/>
            <a:ext cx="8229600" cy="691277"/>
          </a:xfrm>
        </p:spPr>
        <p:txBody>
          <a:bodyPr/>
          <a:lstStyle/>
          <a:p>
            <a:r>
              <a:rPr lang="en-US" dirty="0" smtClean="0"/>
              <a:t>Curing</a:t>
            </a:r>
            <a:endParaRPr lang="en-US" dirty="0"/>
          </a:p>
        </p:txBody>
      </p:sp>
      <p:pic>
        <p:nvPicPr>
          <p:cNvPr id="6" name="Picture 5"/>
          <p:cNvPicPr>
            <a:picLocks noChangeAspect="1"/>
          </p:cNvPicPr>
          <p:nvPr/>
        </p:nvPicPr>
        <p:blipFill>
          <a:blip r:embed="rId3" cstate="print"/>
          <a:stretch>
            <a:fillRect/>
          </a:stretch>
        </p:blipFill>
        <p:spPr>
          <a:xfrm>
            <a:off x="1674628" y="1825500"/>
            <a:ext cx="5794745" cy="4806067"/>
          </a:xfrm>
          <a:prstGeom prst="rect">
            <a:avLst/>
          </a:prstGeom>
        </p:spPr>
      </p:pic>
      <p:sp>
        <p:nvSpPr>
          <p:cNvPr id="5" name="TextBox 4"/>
          <p:cNvSpPr txBox="1"/>
          <p:nvPr/>
        </p:nvSpPr>
        <p:spPr>
          <a:xfrm>
            <a:off x="7457704" y="5925787"/>
            <a:ext cx="1009402" cy="307777"/>
          </a:xfrm>
          <a:prstGeom prst="rect">
            <a:avLst/>
          </a:prstGeom>
          <a:noFill/>
        </p:spPr>
        <p:txBody>
          <a:bodyPr wrap="square" rtlCol="0">
            <a:spAutoFit/>
          </a:bodyPr>
          <a:lstStyle/>
          <a:p>
            <a:r>
              <a:rPr lang="en-US" sz="1400" i="1" dirty="0" smtClean="0">
                <a:latin typeface="+mj-lt"/>
              </a:rPr>
              <a:t>Burg 1996</a:t>
            </a:r>
            <a:endParaRPr lang="en-US" sz="1400" i="1" dirty="0">
              <a:latin typeface="+mj-lt"/>
            </a:endParaRPr>
          </a:p>
        </p:txBody>
      </p:sp>
    </p:spTree>
    <p:extLst>
      <p:ext uri="{BB962C8B-B14F-4D97-AF65-F5344CB8AC3E}">
        <p14:creationId xmlns:p14="http://schemas.microsoft.com/office/powerpoint/2010/main" val="41164115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684" y="1165069"/>
            <a:ext cx="8229600" cy="691277"/>
          </a:xfrm>
        </p:spPr>
        <p:txBody>
          <a:bodyPr/>
          <a:lstStyle/>
          <a:p>
            <a:r>
              <a:rPr lang="en-US" dirty="0" smtClean="0"/>
              <a:t>Curing</a:t>
            </a:r>
            <a:endParaRPr lang="en-US" dirty="0"/>
          </a:p>
        </p:txBody>
      </p:sp>
      <p:pic>
        <p:nvPicPr>
          <p:cNvPr id="4" name="Picture 3"/>
          <p:cNvPicPr>
            <a:picLocks noChangeAspect="1"/>
          </p:cNvPicPr>
          <p:nvPr/>
        </p:nvPicPr>
        <p:blipFill>
          <a:blip r:embed="rId3" cstate="print"/>
          <a:stretch>
            <a:fillRect/>
          </a:stretch>
        </p:blipFill>
        <p:spPr>
          <a:xfrm>
            <a:off x="1962685" y="1856346"/>
            <a:ext cx="5657315" cy="4762112"/>
          </a:xfrm>
          <a:prstGeom prst="rect">
            <a:avLst/>
          </a:prstGeom>
        </p:spPr>
      </p:pic>
      <p:sp>
        <p:nvSpPr>
          <p:cNvPr id="5" name="TextBox 4"/>
          <p:cNvSpPr txBox="1"/>
          <p:nvPr/>
        </p:nvSpPr>
        <p:spPr>
          <a:xfrm>
            <a:off x="7695211" y="5807033"/>
            <a:ext cx="1140030" cy="307777"/>
          </a:xfrm>
          <a:prstGeom prst="rect">
            <a:avLst/>
          </a:prstGeom>
          <a:noFill/>
        </p:spPr>
        <p:txBody>
          <a:bodyPr wrap="square" rtlCol="0">
            <a:spAutoFit/>
          </a:bodyPr>
          <a:lstStyle/>
          <a:p>
            <a:r>
              <a:rPr lang="en-US" sz="1400" i="1" dirty="0" smtClean="0">
                <a:latin typeface="+mn-lt"/>
              </a:rPr>
              <a:t>Wood 1992</a:t>
            </a:r>
            <a:endParaRPr lang="en-US" sz="1400" i="1" dirty="0">
              <a:latin typeface="+mn-lt"/>
            </a:endParaRPr>
          </a:p>
        </p:txBody>
      </p:sp>
    </p:spTree>
    <p:extLst>
      <p:ext uri="{BB962C8B-B14F-4D97-AF65-F5344CB8AC3E}">
        <p14:creationId xmlns:p14="http://schemas.microsoft.com/office/powerpoint/2010/main" val="28306008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Drying Rate</a:t>
            </a:r>
            <a:endParaRPr lang="en-US" dirty="0"/>
          </a:p>
        </p:txBody>
      </p:sp>
      <p:pic>
        <p:nvPicPr>
          <p:cNvPr id="5" name="Picture 4"/>
          <p:cNvPicPr>
            <a:picLocks noChangeAspect="1"/>
          </p:cNvPicPr>
          <p:nvPr/>
        </p:nvPicPr>
        <p:blipFill>
          <a:blip r:embed="rId3" cstate="print"/>
          <a:stretch>
            <a:fillRect/>
          </a:stretch>
        </p:blipFill>
        <p:spPr>
          <a:xfrm>
            <a:off x="2323214" y="1963292"/>
            <a:ext cx="4497572" cy="4695100"/>
          </a:xfrm>
          <a:prstGeom prst="rect">
            <a:avLst/>
          </a:prstGeom>
        </p:spPr>
      </p:pic>
      <p:sp>
        <p:nvSpPr>
          <p:cNvPr id="6" name="TextBox 5"/>
          <p:cNvSpPr txBox="1"/>
          <p:nvPr/>
        </p:nvSpPr>
        <p:spPr>
          <a:xfrm>
            <a:off x="6008914" y="6187043"/>
            <a:ext cx="2161309" cy="307777"/>
          </a:xfrm>
          <a:prstGeom prst="rect">
            <a:avLst/>
          </a:prstGeom>
          <a:noFill/>
        </p:spPr>
        <p:txBody>
          <a:bodyPr wrap="square" rtlCol="0">
            <a:spAutoFit/>
          </a:bodyPr>
          <a:lstStyle/>
          <a:p>
            <a:r>
              <a:rPr lang="en-US" sz="1400" i="1" dirty="0" smtClean="0">
                <a:latin typeface="+mn-lt"/>
              </a:rPr>
              <a:t>Adapted from Scherer 1990</a:t>
            </a:r>
            <a:endParaRPr lang="en-US" sz="1400" i="1" dirty="0">
              <a:latin typeface="+mn-lt"/>
            </a:endParaRPr>
          </a:p>
        </p:txBody>
      </p:sp>
    </p:spTree>
    <p:extLst>
      <p:ext uri="{BB962C8B-B14F-4D97-AF65-F5344CB8AC3E}">
        <p14:creationId xmlns:p14="http://schemas.microsoft.com/office/powerpoint/2010/main" val="2007778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stretch>
            <a:fillRect/>
          </a:stretch>
        </p:blipFill>
        <p:spPr>
          <a:xfrm>
            <a:off x="2607635" y="1790377"/>
            <a:ext cx="3928730" cy="4902927"/>
          </a:xfrm>
          <a:prstGeom prst="rect">
            <a:avLst/>
          </a:prstGeom>
        </p:spPr>
      </p:pic>
      <p:sp>
        <p:nvSpPr>
          <p:cNvPr id="2" name="Title 1"/>
          <p:cNvSpPr>
            <a:spLocks noGrp="1"/>
          </p:cNvSpPr>
          <p:nvPr>
            <p:ph type="title"/>
          </p:nvPr>
        </p:nvSpPr>
        <p:spPr/>
        <p:txBody>
          <a:bodyPr/>
          <a:lstStyle/>
          <a:p>
            <a:r>
              <a:rPr lang="en-US" dirty="0" smtClean="0"/>
              <a:t>Drying Rate</a:t>
            </a:r>
            <a:endParaRPr lang="en-US" dirty="0"/>
          </a:p>
        </p:txBody>
      </p:sp>
      <p:sp>
        <p:nvSpPr>
          <p:cNvPr id="5" name="TextBox 4"/>
          <p:cNvSpPr txBox="1"/>
          <p:nvPr/>
        </p:nvSpPr>
        <p:spPr>
          <a:xfrm>
            <a:off x="6662056" y="6305797"/>
            <a:ext cx="2161309" cy="307777"/>
          </a:xfrm>
          <a:prstGeom prst="rect">
            <a:avLst/>
          </a:prstGeom>
          <a:noFill/>
        </p:spPr>
        <p:txBody>
          <a:bodyPr wrap="square" rtlCol="0">
            <a:spAutoFit/>
          </a:bodyPr>
          <a:lstStyle/>
          <a:p>
            <a:r>
              <a:rPr lang="en-US" sz="1400" i="1" dirty="0" smtClean="0">
                <a:latin typeface="+mn-lt"/>
              </a:rPr>
              <a:t>Adapted from Scherer 1990</a:t>
            </a:r>
            <a:endParaRPr lang="en-US" sz="1400" i="1" dirty="0">
              <a:latin typeface="+mn-lt"/>
            </a:endParaRPr>
          </a:p>
        </p:txBody>
      </p:sp>
    </p:spTree>
    <p:extLst>
      <p:ext uri="{BB962C8B-B14F-4D97-AF65-F5344CB8AC3E}">
        <p14:creationId xmlns:p14="http://schemas.microsoft.com/office/powerpoint/2010/main" val="32065667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Drying Rate</a:t>
            </a: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1976844604"/>
              </p:ext>
            </p:extLst>
          </p:nvPr>
        </p:nvGraphicFramePr>
        <p:xfrm>
          <a:off x="2603416" y="1906371"/>
          <a:ext cx="3937168" cy="4790221"/>
        </p:xfrm>
        <a:graphic>
          <a:graphicData uri="http://schemas.openxmlformats.org/presentationml/2006/ole">
            <mc:AlternateContent xmlns:mc="http://schemas.openxmlformats.org/markup-compatibility/2006">
              <mc:Choice xmlns:v="urn:schemas-microsoft-com:vml" Requires="v">
                <p:oleObj spid="_x0000_s1144" name="Bitmap Image" r:id="rId4" imgW="2286000" imgH="2781360" progId="PBrush">
                  <p:embed/>
                </p:oleObj>
              </mc:Choice>
              <mc:Fallback>
                <p:oleObj name="Bitmap Image" r:id="rId4" imgW="2286000" imgH="2781360" progId="PBrush">
                  <p:embed/>
                  <p:pic>
                    <p:nvPicPr>
                      <p:cNvPr id="0" name="Picture 1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03416" y="1906371"/>
                        <a:ext cx="3937168" cy="479022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6768935" y="6282045"/>
            <a:ext cx="2161309" cy="307777"/>
          </a:xfrm>
          <a:prstGeom prst="rect">
            <a:avLst/>
          </a:prstGeom>
          <a:noFill/>
        </p:spPr>
        <p:txBody>
          <a:bodyPr wrap="square" rtlCol="0">
            <a:spAutoFit/>
          </a:bodyPr>
          <a:lstStyle/>
          <a:p>
            <a:r>
              <a:rPr lang="en-US" sz="1400" i="1" dirty="0" smtClean="0">
                <a:latin typeface="+mn-lt"/>
              </a:rPr>
              <a:t>Adapted from Scherer 1990</a:t>
            </a:r>
            <a:endParaRPr lang="en-US" sz="1400" i="1" dirty="0">
              <a:latin typeface="+mn-lt"/>
            </a:endParaRPr>
          </a:p>
        </p:txBody>
      </p:sp>
    </p:spTree>
    <p:extLst>
      <p:ext uri="{BB962C8B-B14F-4D97-AF65-F5344CB8AC3E}">
        <p14:creationId xmlns:p14="http://schemas.microsoft.com/office/powerpoint/2010/main" val="3604965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Drying Rate</a:t>
            </a:r>
            <a:endParaRPr lang="en-US" dirty="0"/>
          </a:p>
        </p:txBody>
      </p:sp>
      <p:pic>
        <p:nvPicPr>
          <p:cNvPr id="33794" name="Picture 2"/>
          <p:cNvPicPr>
            <a:picLocks noGrp="1" noChangeAspect="1" noChangeArrowheads="1"/>
          </p:cNvPicPr>
          <p:nvPr>
            <p:ph idx="1"/>
          </p:nvPr>
        </p:nvPicPr>
        <p:blipFill>
          <a:blip r:embed="rId3" cstate="print"/>
          <a:stretch>
            <a:fillRect/>
          </a:stretch>
        </p:blipFill>
        <p:spPr bwMode="auto">
          <a:xfrm>
            <a:off x="1678051" y="1913860"/>
            <a:ext cx="5787899" cy="4688754"/>
          </a:xfrm>
          <a:prstGeom prst="rect">
            <a:avLst/>
          </a:prstGeom>
          <a:noFill/>
          <a:ln w="9525">
            <a:noFill/>
            <a:miter lim="800000"/>
            <a:headEnd/>
            <a:tailEnd/>
          </a:ln>
        </p:spPr>
      </p:pic>
      <p:sp>
        <p:nvSpPr>
          <p:cNvPr id="4" name="TextBox 3"/>
          <p:cNvSpPr txBox="1"/>
          <p:nvPr/>
        </p:nvSpPr>
        <p:spPr>
          <a:xfrm>
            <a:off x="6733310" y="6388925"/>
            <a:ext cx="2220686" cy="307777"/>
          </a:xfrm>
          <a:prstGeom prst="rect">
            <a:avLst/>
          </a:prstGeom>
          <a:noFill/>
        </p:spPr>
        <p:txBody>
          <a:bodyPr wrap="square" rtlCol="0">
            <a:spAutoFit/>
          </a:bodyPr>
          <a:lstStyle/>
          <a:p>
            <a:r>
              <a:rPr lang="en-US" sz="1400" i="1" dirty="0" smtClean="0">
                <a:latin typeface="+mn-lt"/>
              </a:rPr>
              <a:t>Adapted from Hughes 1966</a:t>
            </a:r>
            <a:endParaRPr lang="en-US" sz="1400" i="1" dirty="0">
              <a:latin typeface="+mn-lt"/>
            </a:endParaRPr>
          </a:p>
        </p:txBody>
      </p:sp>
    </p:spTree>
    <p:extLst>
      <p:ext uri="{BB962C8B-B14F-4D97-AF65-F5344CB8AC3E}">
        <p14:creationId xmlns:p14="http://schemas.microsoft.com/office/powerpoint/2010/main" val="767375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Freshly Mixed Concrete</a:t>
            </a:r>
            <a:endParaRPr lang="en-US" dirty="0"/>
          </a:p>
        </p:txBody>
      </p:sp>
      <p:sp>
        <p:nvSpPr>
          <p:cNvPr id="6" name="Content Placeholder 5"/>
          <p:cNvSpPr>
            <a:spLocks noGrp="1"/>
          </p:cNvSpPr>
          <p:nvPr>
            <p:ph idx="1"/>
          </p:nvPr>
        </p:nvSpPr>
        <p:spPr/>
        <p:txBody>
          <a:bodyPr>
            <a:normAutofit/>
          </a:bodyPr>
          <a:lstStyle/>
          <a:p>
            <a:r>
              <a:rPr lang="en-US" dirty="0" smtClean="0"/>
              <a:t>General requirements:</a:t>
            </a:r>
          </a:p>
          <a:p>
            <a:pPr lvl="1"/>
            <a:r>
              <a:rPr lang="en-US" dirty="0" smtClean="0"/>
              <a:t>Be easily mixed and transported</a:t>
            </a:r>
          </a:p>
          <a:p>
            <a:pPr lvl="1"/>
            <a:r>
              <a:rPr lang="en-US" dirty="0" smtClean="0"/>
              <a:t>Be uniform</a:t>
            </a:r>
          </a:p>
          <a:p>
            <a:pPr lvl="1"/>
            <a:r>
              <a:rPr lang="en-US" dirty="0" smtClean="0"/>
              <a:t>Have good flow properties</a:t>
            </a:r>
          </a:p>
          <a:p>
            <a:pPr lvl="1"/>
            <a:r>
              <a:rPr lang="en-US" dirty="0" smtClean="0"/>
              <a:t>Be compactable</a:t>
            </a:r>
          </a:p>
          <a:p>
            <a:pPr lvl="1"/>
            <a:r>
              <a:rPr lang="en-US" dirty="0" smtClean="0"/>
              <a:t>Be segregation resistant</a:t>
            </a:r>
          </a:p>
          <a:p>
            <a:pPr lvl="1"/>
            <a:r>
              <a:rPr lang="en-US" dirty="0" smtClean="0"/>
              <a:t>Be finishable</a:t>
            </a:r>
            <a:endParaRPr lang="en-US" dirty="0"/>
          </a:p>
        </p:txBody>
      </p:sp>
    </p:spTree>
    <p:extLst>
      <p:ext uri="{BB962C8B-B14F-4D97-AF65-F5344CB8AC3E}">
        <p14:creationId xmlns:p14="http://schemas.microsoft.com/office/powerpoint/2010/main" val="36334937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Grp="1" noChangeAspect="1" noChangeArrowheads="1"/>
          </p:cNvPicPr>
          <p:nvPr>
            <p:ph idx="1"/>
          </p:nvPr>
        </p:nvPicPr>
        <p:blipFill>
          <a:blip r:embed="rId3" cstate="print"/>
          <a:stretch>
            <a:fillRect/>
          </a:stretch>
        </p:blipFill>
        <p:spPr bwMode="auto">
          <a:xfrm>
            <a:off x="668162" y="1741989"/>
            <a:ext cx="6702776" cy="4822729"/>
          </a:xfrm>
          <a:prstGeom prst="rect">
            <a:avLst/>
          </a:prstGeom>
          <a:noFill/>
          <a:ln w="9525">
            <a:noFill/>
            <a:miter lim="800000"/>
            <a:headEnd/>
            <a:tailEnd/>
          </a:ln>
        </p:spPr>
      </p:pic>
      <p:sp>
        <p:nvSpPr>
          <p:cNvPr id="2" name="Title 1"/>
          <p:cNvSpPr>
            <a:spLocks noGrp="1"/>
          </p:cNvSpPr>
          <p:nvPr>
            <p:ph type="ctrTitle"/>
          </p:nvPr>
        </p:nvSpPr>
        <p:spPr/>
        <p:txBody>
          <a:bodyPr/>
          <a:lstStyle/>
          <a:p>
            <a:r>
              <a:rPr lang="en-US" dirty="0" smtClean="0"/>
              <a:t>Strength</a:t>
            </a:r>
            <a:endParaRPr lang="en-US" dirty="0"/>
          </a:p>
        </p:txBody>
      </p:sp>
      <p:sp>
        <p:nvSpPr>
          <p:cNvPr id="4" name="TextBox 3"/>
          <p:cNvSpPr txBox="1"/>
          <p:nvPr/>
        </p:nvSpPr>
        <p:spPr>
          <a:xfrm>
            <a:off x="7699664" y="6293181"/>
            <a:ext cx="1045028" cy="307777"/>
          </a:xfrm>
          <a:prstGeom prst="rect">
            <a:avLst/>
          </a:prstGeom>
          <a:noFill/>
        </p:spPr>
        <p:txBody>
          <a:bodyPr wrap="square" rtlCol="0">
            <a:spAutoFit/>
          </a:bodyPr>
          <a:lstStyle/>
          <a:p>
            <a:r>
              <a:rPr lang="en-US" sz="1400" i="1" dirty="0" smtClean="0">
                <a:latin typeface="+mn-lt"/>
              </a:rPr>
              <a:t>Lange 1994</a:t>
            </a:r>
            <a:endParaRPr lang="en-US" sz="1400" i="1" dirty="0">
              <a:latin typeface="+mn-lt"/>
            </a:endParaRPr>
          </a:p>
        </p:txBody>
      </p:sp>
    </p:spTree>
    <p:extLst>
      <p:ext uri="{BB962C8B-B14F-4D97-AF65-F5344CB8AC3E}">
        <p14:creationId xmlns:p14="http://schemas.microsoft.com/office/powerpoint/2010/main" val="707029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Strength</a:t>
            </a:r>
            <a:endParaRPr lang="en-US" dirty="0"/>
          </a:p>
        </p:txBody>
      </p:sp>
      <p:pic>
        <p:nvPicPr>
          <p:cNvPr id="35842" name="Picture 2"/>
          <p:cNvPicPr>
            <a:picLocks noGrp="1" noChangeAspect="1" noChangeArrowheads="1"/>
          </p:cNvPicPr>
          <p:nvPr>
            <p:ph idx="1"/>
          </p:nvPr>
        </p:nvPicPr>
        <p:blipFill>
          <a:blip r:embed="rId3" cstate="print"/>
          <a:stretch>
            <a:fillRect/>
          </a:stretch>
        </p:blipFill>
        <p:spPr bwMode="auto">
          <a:xfrm>
            <a:off x="1446028" y="1887989"/>
            <a:ext cx="6251945" cy="4627058"/>
          </a:xfrm>
          <a:prstGeom prst="rect">
            <a:avLst/>
          </a:prstGeom>
          <a:noFill/>
          <a:ln w="9525">
            <a:noFill/>
            <a:miter lim="800000"/>
            <a:headEnd/>
            <a:tailEnd/>
          </a:ln>
        </p:spPr>
      </p:pic>
    </p:spTree>
    <p:extLst>
      <p:ext uri="{BB962C8B-B14F-4D97-AF65-F5344CB8AC3E}">
        <p14:creationId xmlns:p14="http://schemas.microsoft.com/office/powerpoint/2010/main" val="27597088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Strength</a:t>
            </a:r>
            <a:endParaRPr lang="en-US" dirty="0"/>
          </a:p>
        </p:txBody>
      </p:sp>
      <p:pic>
        <p:nvPicPr>
          <p:cNvPr id="36866" name="Picture 2"/>
          <p:cNvPicPr>
            <a:picLocks noGrp="1" noChangeAspect="1" noChangeArrowheads="1"/>
          </p:cNvPicPr>
          <p:nvPr>
            <p:ph idx="1"/>
          </p:nvPr>
        </p:nvPicPr>
        <p:blipFill>
          <a:blip r:embed="rId3" cstate="print"/>
          <a:stretch>
            <a:fillRect/>
          </a:stretch>
        </p:blipFill>
        <p:spPr bwMode="auto">
          <a:xfrm>
            <a:off x="1560353" y="2025542"/>
            <a:ext cx="6023295" cy="4367489"/>
          </a:xfrm>
          <a:prstGeom prst="rect">
            <a:avLst/>
          </a:prstGeom>
          <a:noFill/>
          <a:ln w="9525">
            <a:noFill/>
            <a:miter lim="800000"/>
            <a:headEnd/>
            <a:tailEnd/>
          </a:ln>
        </p:spPr>
      </p:pic>
    </p:spTree>
    <p:extLst>
      <p:ext uri="{BB962C8B-B14F-4D97-AF65-F5344CB8AC3E}">
        <p14:creationId xmlns:p14="http://schemas.microsoft.com/office/powerpoint/2010/main" val="10090667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Strength</a:t>
            </a:r>
            <a:endParaRPr lang="en-US" dirty="0"/>
          </a:p>
        </p:txBody>
      </p:sp>
      <p:sp>
        <p:nvSpPr>
          <p:cNvPr id="3" name="Content Placeholder 2"/>
          <p:cNvSpPr>
            <a:spLocks noGrp="1"/>
          </p:cNvSpPr>
          <p:nvPr>
            <p:ph idx="1"/>
          </p:nvPr>
        </p:nvSpPr>
        <p:spPr>
          <a:xfrm>
            <a:off x="225380" y="2332038"/>
            <a:ext cx="8632870" cy="3901338"/>
          </a:xfrm>
        </p:spPr>
        <p:txBody>
          <a:bodyPr>
            <a:normAutofit fontScale="85000" lnSpcReduction="10000"/>
          </a:bodyPr>
          <a:lstStyle/>
          <a:p>
            <a:r>
              <a:rPr lang="en-US" dirty="0" smtClean="0"/>
              <a:t>Flexural strength – 0.7-0.8 times sq. root of compressive strength in MPa (7.5-10 for psi)</a:t>
            </a:r>
          </a:p>
          <a:p>
            <a:r>
              <a:rPr lang="en-US" dirty="0" smtClean="0"/>
              <a:t>Direct tensile strength – 8%-12% of compressive strength</a:t>
            </a:r>
          </a:p>
          <a:p>
            <a:r>
              <a:rPr lang="en-US" dirty="0" smtClean="0"/>
              <a:t>Torsional strength – related to flexural strength and dimensions</a:t>
            </a:r>
          </a:p>
          <a:p>
            <a:r>
              <a:rPr lang="en-US" dirty="0" smtClean="0"/>
              <a:t>Shear strength – related to compressive strength (ACI 318)</a:t>
            </a:r>
          </a:p>
          <a:p>
            <a:r>
              <a:rPr lang="en-US" dirty="0" smtClean="0"/>
              <a:t>Modulus of elasticity – typically 1-4 </a:t>
            </a:r>
            <a:r>
              <a:rPr lang="en-US" dirty="0" err="1" smtClean="0"/>
              <a:t>GPa</a:t>
            </a:r>
            <a:r>
              <a:rPr lang="en-US" dirty="0" smtClean="0"/>
              <a:t>                             (2-6 million psi)= </a:t>
            </a:r>
            <a:endParaRPr lang="en-US" dirty="0"/>
          </a:p>
        </p:txBody>
      </p:sp>
      <p:sp>
        <p:nvSpPr>
          <p:cNvPr id="11878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878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18787"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204832" y="5268875"/>
            <a:ext cx="922996" cy="510363"/>
          </a:xfrm>
          <a:prstGeom prst="rect">
            <a:avLst/>
          </a:prstGeom>
          <a:noFill/>
        </p:spPr>
      </p:pic>
      <p:sp>
        <p:nvSpPr>
          <p:cNvPr id="118789" name="Rectangle 5"/>
          <p:cNvSpPr>
            <a:spLocks noChangeArrowheads="1"/>
          </p:cNvSpPr>
          <p:nvPr/>
        </p:nvSpPr>
        <p:spPr bwMode="auto">
          <a:xfrm>
            <a:off x="0" y="1352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4525085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287" y="892162"/>
            <a:ext cx="8229600" cy="691277"/>
          </a:xfrm>
        </p:spPr>
        <p:txBody>
          <a:bodyPr/>
          <a:lstStyle/>
          <a:p>
            <a:r>
              <a:rPr lang="en-US" dirty="0" smtClean="0"/>
              <a:t>Density</a:t>
            </a:r>
            <a:endParaRPr lang="en-US" dirty="0"/>
          </a:p>
        </p:txBody>
      </p:sp>
      <p:sp>
        <p:nvSpPr>
          <p:cNvPr id="3" name="TextBox 2"/>
          <p:cNvSpPr txBox="1"/>
          <p:nvPr/>
        </p:nvSpPr>
        <p:spPr>
          <a:xfrm>
            <a:off x="154112" y="1462896"/>
            <a:ext cx="4814495" cy="338554"/>
          </a:xfrm>
          <a:prstGeom prst="rect">
            <a:avLst/>
          </a:prstGeom>
          <a:noFill/>
        </p:spPr>
        <p:txBody>
          <a:bodyPr wrap="square" rtlCol="0">
            <a:spAutoFit/>
          </a:bodyPr>
          <a:lstStyle/>
          <a:p>
            <a:r>
              <a:rPr lang="en-US" sz="1600" dirty="0" smtClean="0">
                <a:latin typeface="Franklin Gothic Medium Cond" panose="020B0606030402020204" pitchFamily="34" charset="0"/>
              </a:rPr>
              <a:t>Observed Average Density of Fresh Concrete (SI Units)*</a:t>
            </a:r>
            <a:endParaRPr lang="en-US" sz="1600" dirty="0">
              <a:latin typeface="Franklin Gothic Medium Cond" panose="020B0606030402020204" pitchFamily="34" charset="0"/>
            </a:endParaRPr>
          </a:p>
        </p:txBody>
      </p:sp>
      <p:grpSp>
        <p:nvGrpSpPr>
          <p:cNvPr id="6" name="Group 5"/>
          <p:cNvGrpSpPr/>
          <p:nvPr/>
        </p:nvGrpSpPr>
        <p:grpSpPr>
          <a:xfrm>
            <a:off x="154112" y="1768466"/>
            <a:ext cx="8857982" cy="2356108"/>
            <a:chOff x="154112" y="1946346"/>
            <a:chExt cx="8857982" cy="2356108"/>
          </a:xfrm>
        </p:grpSpPr>
        <p:pic>
          <p:nvPicPr>
            <p:cNvPr id="4" name="Picture 3"/>
            <p:cNvPicPr>
              <a:picLocks noChangeAspect="1"/>
            </p:cNvPicPr>
            <p:nvPr/>
          </p:nvPicPr>
          <p:blipFill>
            <a:blip r:embed="rId3" cstate="print"/>
            <a:stretch>
              <a:fillRect/>
            </a:stretch>
          </p:blipFill>
          <p:spPr>
            <a:xfrm>
              <a:off x="154112" y="1946346"/>
              <a:ext cx="8857982" cy="2356108"/>
            </a:xfrm>
            <a:prstGeom prst="rect">
              <a:avLst/>
            </a:prstGeom>
          </p:spPr>
        </p:pic>
        <p:sp>
          <p:nvSpPr>
            <p:cNvPr id="5" name="TextBox 4"/>
            <p:cNvSpPr txBox="1"/>
            <p:nvPr/>
          </p:nvSpPr>
          <p:spPr>
            <a:xfrm>
              <a:off x="264405" y="2191267"/>
              <a:ext cx="1233890" cy="738664"/>
            </a:xfrm>
            <a:prstGeom prst="rect">
              <a:avLst/>
            </a:prstGeom>
            <a:noFill/>
          </p:spPr>
          <p:txBody>
            <a:bodyPr wrap="square" rtlCol="0">
              <a:spAutoFit/>
            </a:bodyPr>
            <a:lstStyle/>
            <a:p>
              <a:pPr algn="ctr"/>
              <a:r>
                <a:rPr lang="en-US" sz="1400" dirty="0" smtClean="0">
                  <a:latin typeface="Franklin Gothic Medium Cond" panose="020B0606030402020204" pitchFamily="34" charset="0"/>
                </a:rPr>
                <a:t>Maximum </a:t>
              </a:r>
            </a:p>
            <a:p>
              <a:pPr algn="ctr"/>
              <a:r>
                <a:rPr lang="en-US" sz="1400" dirty="0" smtClean="0">
                  <a:latin typeface="Franklin Gothic Medium Cond" panose="020B0606030402020204" pitchFamily="34" charset="0"/>
                </a:rPr>
                <a:t>size of aggregate, mm</a:t>
              </a:r>
              <a:endParaRPr lang="en-US" sz="1400" dirty="0">
                <a:latin typeface="Franklin Gothic Medium Cond" panose="020B0606030402020204" pitchFamily="34" charset="0"/>
              </a:endParaRPr>
            </a:p>
          </p:txBody>
        </p:sp>
      </p:grpSp>
      <p:grpSp>
        <p:nvGrpSpPr>
          <p:cNvPr id="9" name="Group 8"/>
          <p:cNvGrpSpPr/>
          <p:nvPr/>
        </p:nvGrpSpPr>
        <p:grpSpPr>
          <a:xfrm>
            <a:off x="154112" y="4397196"/>
            <a:ext cx="8774131" cy="2333804"/>
            <a:chOff x="154112" y="4397196"/>
            <a:chExt cx="8774131" cy="2333804"/>
          </a:xfrm>
        </p:grpSpPr>
        <p:pic>
          <p:nvPicPr>
            <p:cNvPr id="7" name="Picture 6"/>
            <p:cNvPicPr>
              <a:picLocks noChangeAspect="1"/>
            </p:cNvPicPr>
            <p:nvPr/>
          </p:nvPicPr>
          <p:blipFill>
            <a:blip r:embed="rId4" cstate="print"/>
            <a:stretch>
              <a:fillRect/>
            </a:stretch>
          </p:blipFill>
          <p:spPr>
            <a:xfrm>
              <a:off x="154112" y="4397196"/>
              <a:ext cx="8774131" cy="2333804"/>
            </a:xfrm>
            <a:prstGeom prst="rect">
              <a:avLst/>
            </a:prstGeom>
          </p:spPr>
        </p:pic>
        <p:sp>
          <p:nvSpPr>
            <p:cNvPr id="8" name="TextBox 7"/>
            <p:cNvSpPr txBox="1"/>
            <p:nvPr/>
          </p:nvSpPr>
          <p:spPr>
            <a:xfrm>
              <a:off x="264405" y="4636871"/>
              <a:ext cx="1233890" cy="738664"/>
            </a:xfrm>
            <a:prstGeom prst="rect">
              <a:avLst/>
            </a:prstGeom>
            <a:noFill/>
          </p:spPr>
          <p:txBody>
            <a:bodyPr wrap="square" rtlCol="0">
              <a:spAutoFit/>
            </a:bodyPr>
            <a:lstStyle/>
            <a:p>
              <a:pPr algn="ctr"/>
              <a:r>
                <a:rPr lang="en-US" sz="1400" dirty="0" smtClean="0">
                  <a:latin typeface="Franklin Gothic Medium Cond" panose="020B0606030402020204" pitchFamily="34" charset="0"/>
                </a:rPr>
                <a:t>Maximum </a:t>
              </a:r>
            </a:p>
            <a:p>
              <a:pPr algn="ctr"/>
              <a:r>
                <a:rPr lang="en-US" sz="1400" dirty="0" smtClean="0">
                  <a:latin typeface="Franklin Gothic Medium Cond" panose="020B0606030402020204" pitchFamily="34" charset="0"/>
                </a:rPr>
                <a:t>size of aggregate, in.</a:t>
              </a:r>
              <a:endParaRPr lang="en-US" sz="1400" dirty="0">
                <a:latin typeface="Franklin Gothic Medium Cond" panose="020B0606030402020204" pitchFamily="34" charset="0"/>
              </a:endParaRPr>
            </a:p>
          </p:txBody>
        </p:sp>
      </p:grpSp>
      <p:sp>
        <p:nvSpPr>
          <p:cNvPr id="10" name="TextBox 9"/>
          <p:cNvSpPr txBox="1"/>
          <p:nvPr/>
        </p:nvSpPr>
        <p:spPr>
          <a:xfrm>
            <a:off x="154111" y="4083174"/>
            <a:ext cx="5266187" cy="338554"/>
          </a:xfrm>
          <a:prstGeom prst="rect">
            <a:avLst/>
          </a:prstGeom>
          <a:noFill/>
        </p:spPr>
        <p:txBody>
          <a:bodyPr wrap="square" rtlCol="0">
            <a:spAutoFit/>
          </a:bodyPr>
          <a:lstStyle/>
          <a:p>
            <a:r>
              <a:rPr lang="en-US" sz="1600" dirty="0" smtClean="0">
                <a:latin typeface="Franklin Gothic Medium Cond" panose="020B0606030402020204" pitchFamily="34" charset="0"/>
              </a:rPr>
              <a:t>Observed Average Density of Fresh Concrete (Inch-Pound Units)*</a:t>
            </a:r>
            <a:endParaRPr lang="en-US" sz="1600" dirty="0">
              <a:latin typeface="Franklin Gothic Medium Cond" panose="020B0606030402020204" pitchFamily="34" charset="0"/>
            </a:endParaRPr>
          </a:p>
        </p:txBody>
      </p:sp>
    </p:spTree>
    <p:extLst>
      <p:ext uri="{BB962C8B-B14F-4D97-AF65-F5344CB8AC3E}">
        <p14:creationId xmlns:p14="http://schemas.microsoft.com/office/powerpoint/2010/main" val="312801207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Grp="1" noChangeAspect="1" noChangeArrowheads="1"/>
          </p:cNvPicPr>
          <p:nvPr>
            <p:ph idx="1"/>
          </p:nvPr>
        </p:nvPicPr>
        <p:blipFill>
          <a:blip r:embed="rId3" cstate="print"/>
          <a:stretch>
            <a:fillRect/>
          </a:stretch>
        </p:blipFill>
        <p:spPr bwMode="auto">
          <a:xfrm>
            <a:off x="1547217" y="1804217"/>
            <a:ext cx="6049567" cy="4668524"/>
          </a:xfrm>
          <a:prstGeom prst="rect">
            <a:avLst/>
          </a:prstGeom>
          <a:noFill/>
          <a:ln w="9525">
            <a:noFill/>
            <a:miter lim="800000"/>
            <a:headEnd/>
            <a:tailEnd/>
          </a:ln>
        </p:spPr>
      </p:pic>
      <p:sp>
        <p:nvSpPr>
          <p:cNvPr id="2" name="Title 1"/>
          <p:cNvSpPr>
            <a:spLocks noGrp="1"/>
          </p:cNvSpPr>
          <p:nvPr>
            <p:ph type="ctrTitle"/>
          </p:nvPr>
        </p:nvSpPr>
        <p:spPr/>
        <p:txBody>
          <a:bodyPr/>
          <a:lstStyle/>
          <a:p>
            <a:r>
              <a:rPr lang="en-US" dirty="0" smtClean="0"/>
              <a:t>Permeability and Watertightness</a:t>
            </a:r>
            <a:endParaRPr lang="en-US" dirty="0"/>
          </a:p>
        </p:txBody>
      </p:sp>
      <p:sp>
        <p:nvSpPr>
          <p:cNvPr id="4" name="TextBox 3"/>
          <p:cNvSpPr txBox="1"/>
          <p:nvPr/>
        </p:nvSpPr>
        <p:spPr>
          <a:xfrm>
            <a:off x="6602681" y="6334780"/>
            <a:ext cx="2541319" cy="523220"/>
          </a:xfrm>
          <a:prstGeom prst="rect">
            <a:avLst/>
          </a:prstGeom>
          <a:noFill/>
        </p:spPr>
        <p:txBody>
          <a:bodyPr wrap="square" rtlCol="0">
            <a:spAutoFit/>
          </a:bodyPr>
          <a:lstStyle/>
          <a:p>
            <a:r>
              <a:rPr lang="en-US" sz="1400" i="1" dirty="0" smtClean="0">
                <a:latin typeface="+mn-lt"/>
              </a:rPr>
              <a:t>McMillan and </a:t>
            </a:r>
            <a:r>
              <a:rPr lang="en-US" sz="1400" i="1" dirty="0" err="1" smtClean="0">
                <a:latin typeface="+mn-lt"/>
              </a:rPr>
              <a:t>Lyse</a:t>
            </a:r>
            <a:r>
              <a:rPr lang="en-US" sz="1400" i="1" dirty="0" smtClean="0">
                <a:latin typeface="+mn-lt"/>
              </a:rPr>
              <a:t> 1929 and PCA Major Series 227</a:t>
            </a:r>
            <a:endParaRPr lang="en-US" sz="1400" i="1" dirty="0">
              <a:latin typeface="+mn-lt"/>
            </a:endParaRPr>
          </a:p>
        </p:txBody>
      </p:sp>
    </p:spTree>
    <p:extLst>
      <p:ext uri="{BB962C8B-B14F-4D97-AF65-F5344CB8AC3E}">
        <p14:creationId xmlns:p14="http://schemas.microsoft.com/office/powerpoint/2010/main" val="40975949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Permeability and Watertightness</a:t>
            </a:r>
            <a:endParaRPr lang="en-US" dirty="0"/>
          </a:p>
        </p:txBody>
      </p:sp>
      <p:pic>
        <p:nvPicPr>
          <p:cNvPr id="4" name="Picture 3"/>
          <p:cNvPicPr>
            <a:picLocks noChangeAspect="1"/>
          </p:cNvPicPr>
          <p:nvPr/>
        </p:nvPicPr>
        <p:blipFill>
          <a:blip r:embed="rId3" cstate="print"/>
          <a:stretch>
            <a:fillRect/>
          </a:stretch>
        </p:blipFill>
        <p:spPr>
          <a:xfrm>
            <a:off x="1622314" y="1907616"/>
            <a:ext cx="5899372" cy="4599510"/>
          </a:xfrm>
          <a:prstGeom prst="rect">
            <a:avLst/>
          </a:prstGeom>
        </p:spPr>
      </p:pic>
      <p:sp>
        <p:nvSpPr>
          <p:cNvPr id="5" name="TextBox 4"/>
          <p:cNvSpPr txBox="1"/>
          <p:nvPr/>
        </p:nvSpPr>
        <p:spPr>
          <a:xfrm>
            <a:off x="7403910" y="5592725"/>
            <a:ext cx="1740090" cy="307777"/>
          </a:xfrm>
          <a:prstGeom prst="rect">
            <a:avLst/>
          </a:prstGeom>
          <a:noFill/>
        </p:spPr>
        <p:txBody>
          <a:bodyPr wrap="square" rtlCol="0">
            <a:spAutoFit/>
          </a:bodyPr>
          <a:lstStyle/>
          <a:p>
            <a:r>
              <a:rPr lang="en-US" sz="1400" i="1" dirty="0" smtClean="0">
                <a:latin typeface="+mn-lt"/>
              </a:rPr>
              <a:t>Pinto and Hover 2001</a:t>
            </a:r>
            <a:endParaRPr lang="en-US" sz="1400" i="1" dirty="0">
              <a:latin typeface="+mn-lt"/>
            </a:endParaRPr>
          </a:p>
        </p:txBody>
      </p:sp>
    </p:spTree>
    <p:extLst>
      <p:ext uri="{BB962C8B-B14F-4D97-AF65-F5344CB8AC3E}">
        <p14:creationId xmlns:p14="http://schemas.microsoft.com/office/powerpoint/2010/main" val="11027242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Permeability</a:t>
            </a:r>
            <a:endParaRPr lang="en-US" dirty="0"/>
          </a:p>
        </p:txBody>
      </p:sp>
      <p:pic>
        <p:nvPicPr>
          <p:cNvPr id="5" name="Picture 4"/>
          <p:cNvPicPr>
            <a:picLocks noChangeAspect="1"/>
          </p:cNvPicPr>
          <p:nvPr/>
        </p:nvPicPr>
        <p:blipFill>
          <a:blip r:embed="rId3" cstate="print"/>
          <a:stretch>
            <a:fillRect/>
          </a:stretch>
        </p:blipFill>
        <p:spPr>
          <a:xfrm>
            <a:off x="2674089" y="2036975"/>
            <a:ext cx="3795823" cy="4661537"/>
          </a:xfrm>
          <a:prstGeom prst="rect">
            <a:avLst/>
          </a:prstGeom>
        </p:spPr>
      </p:pic>
      <p:sp>
        <p:nvSpPr>
          <p:cNvPr id="6" name="TextBox 5"/>
          <p:cNvSpPr txBox="1"/>
          <p:nvPr/>
        </p:nvSpPr>
        <p:spPr>
          <a:xfrm>
            <a:off x="6815469" y="5879804"/>
            <a:ext cx="1190847" cy="307777"/>
          </a:xfrm>
          <a:prstGeom prst="rect">
            <a:avLst/>
          </a:prstGeom>
          <a:noFill/>
        </p:spPr>
        <p:txBody>
          <a:bodyPr wrap="square" rtlCol="0">
            <a:spAutoFit/>
          </a:bodyPr>
          <a:lstStyle/>
          <a:p>
            <a:r>
              <a:rPr lang="en-US" sz="1400" i="1" dirty="0" smtClean="0">
                <a:latin typeface="+mn-lt"/>
              </a:rPr>
              <a:t>Hooton 1986</a:t>
            </a:r>
            <a:endParaRPr lang="en-US" sz="1400" i="1" dirty="0">
              <a:latin typeface="+mn-lt"/>
            </a:endParaRPr>
          </a:p>
        </p:txBody>
      </p:sp>
    </p:spTree>
    <p:extLst>
      <p:ext uri="{BB962C8B-B14F-4D97-AF65-F5344CB8AC3E}">
        <p14:creationId xmlns:p14="http://schemas.microsoft.com/office/powerpoint/2010/main" val="170766701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Permeability With Fly Ash</a:t>
            </a:r>
            <a:endParaRPr lang="en-US" dirty="0"/>
          </a:p>
        </p:txBody>
      </p:sp>
      <p:pic>
        <p:nvPicPr>
          <p:cNvPr id="5" name="Picture 4"/>
          <p:cNvPicPr>
            <a:picLocks noChangeAspect="1"/>
          </p:cNvPicPr>
          <p:nvPr/>
        </p:nvPicPr>
        <p:blipFill>
          <a:blip r:embed="rId3" cstate="print"/>
          <a:stretch>
            <a:fillRect/>
          </a:stretch>
        </p:blipFill>
        <p:spPr>
          <a:xfrm>
            <a:off x="277401" y="3095358"/>
            <a:ext cx="8579831" cy="2182658"/>
          </a:xfrm>
          <a:prstGeom prst="rect">
            <a:avLst/>
          </a:prstGeom>
        </p:spPr>
      </p:pic>
      <p:sp>
        <p:nvSpPr>
          <p:cNvPr id="3" name="TextBox 2"/>
          <p:cNvSpPr txBox="1"/>
          <p:nvPr/>
        </p:nvSpPr>
        <p:spPr>
          <a:xfrm>
            <a:off x="188937" y="2726026"/>
            <a:ext cx="8668295" cy="369332"/>
          </a:xfrm>
          <a:prstGeom prst="rect">
            <a:avLst/>
          </a:prstGeom>
          <a:noFill/>
        </p:spPr>
        <p:txBody>
          <a:bodyPr wrap="square" rtlCol="0">
            <a:spAutoFit/>
          </a:bodyPr>
          <a:lstStyle/>
          <a:p>
            <a:r>
              <a:rPr lang="en-US" sz="1800" dirty="0" smtClean="0">
                <a:latin typeface="Franklin Gothic Medium Cond" panose="020B0606030402020204" pitchFamily="34" charset="0"/>
              </a:rPr>
              <a:t>Effect of Fly Ash on the Permeability of Concrete (Davies 1954)</a:t>
            </a:r>
            <a:endParaRPr lang="en-US" sz="1800" dirty="0">
              <a:latin typeface="Franklin Gothic Medium Cond" panose="020B0606030402020204" pitchFamily="34" charset="0"/>
            </a:endParaRPr>
          </a:p>
        </p:txBody>
      </p:sp>
    </p:spTree>
    <p:extLst>
      <p:ext uri="{BB962C8B-B14F-4D97-AF65-F5344CB8AC3E}">
        <p14:creationId xmlns:p14="http://schemas.microsoft.com/office/powerpoint/2010/main" val="30149751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Permeability With </a:t>
            </a:r>
            <a:r>
              <a:rPr lang="en-US" dirty="0" smtClean="0"/>
              <a:t>Silica Fume</a:t>
            </a:r>
            <a:endParaRPr lang="en-US" dirty="0"/>
          </a:p>
        </p:txBody>
      </p:sp>
      <p:pic>
        <p:nvPicPr>
          <p:cNvPr id="4" name="Picture 3"/>
          <p:cNvPicPr>
            <a:picLocks noChangeAspect="1"/>
          </p:cNvPicPr>
          <p:nvPr/>
        </p:nvPicPr>
        <p:blipFill>
          <a:blip r:embed="rId3" cstate="print"/>
          <a:stretch>
            <a:fillRect/>
          </a:stretch>
        </p:blipFill>
        <p:spPr>
          <a:xfrm>
            <a:off x="187851" y="2900898"/>
            <a:ext cx="8818733" cy="1608602"/>
          </a:xfrm>
          <a:prstGeom prst="rect">
            <a:avLst/>
          </a:prstGeom>
        </p:spPr>
      </p:pic>
      <p:sp>
        <p:nvSpPr>
          <p:cNvPr id="5" name="TextBox 4"/>
          <p:cNvSpPr txBox="1"/>
          <p:nvPr/>
        </p:nvSpPr>
        <p:spPr>
          <a:xfrm>
            <a:off x="100802" y="2531566"/>
            <a:ext cx="8668295" cy="369332"/>
          </a:xfrm>
          <a:prstGeom prst="rect">
            <a:avLst/>
          </a:prstGeom>
          <a:noFill/>
        </p:spPr>
        <p:txBody>
          <a:bodyPr wrap="square" rtlCol="0">
            <a:spAutoFit/>
          </a:bodyPr>
          <a:lstStyle/>
          <a:p>
            <a:r>
              <a:rPr lang="en-US" sz="1800" dirty="0" smtClean="0">
                <a:latin typeface="Franklin Gothic Medium Cond" panose="020B0606030402020204" pitchFamily="34" charset="0"/>
              </a:rPr>
              <a:t>Effect of Silica Fume on Water Permeability (Hooton 1993)</a:t>
            </a:r>
            <a:endParaRPr lang="en-US" sz="1800" dirty="0">
              <a:latin typeface="Franklin Gothic Medium Cond" panose="020B0606030402020204" pitchFamily="34" charset="0"/>
            </a:endParaRPr>
          </a:p>
        </p:txBody>
      </p:sp>
    </p:spTree>
    <p:extLst>
      <p:ext uri="{BB962C8B-B14F-4D97-AF65-F5344CB8AC3E}">
        <p14:creationId xmlns:p14="http://schemas.microsoft.com/office/powerpoint/2010/main" val="41553372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Workability</a:t>
            </a:r>
            <a:endParaRPr lang="en-US" dirty="0"/>
          </a:p>
        </p:txBody>
      </p:sp>
      <p:pic>
        <p:nvPicPr>
          <p:cNvPr id="4" name="Picture 3"/>
          <p:cNvPicPr>
            <a:picLocks noChangeAspect="1"/>
          </p:cNvPicPr>
          <p:nvPr/>
        </p:nvPicPr>
        <p:blipFill>
          <a:blip r:embed="rId3" cstate="print"/>
          <a:stretch>
            <a:fillRect/>
          </a:stretch>
        </p:blipFill>
        <p:spPr>
          <a:xfrm>
            <a:off x="2076680" y="1996295"/>
            <a:ext cx="4990641" cy="4645924"/>
          </a:xfrm>
          <a:prstGeom prst="rect">
            <a:avLst/>
          </a:prstGeom>
        </p:spPr>
      </p:pic>
    </p:spTree>
    <p:extLst>
      <p:ext uri="{BB962C8B-B14F-4D97-AF65-F5344CB8AC3E}">
        <p14:creationId xmlns:p14="http://schemas.microsoft.com/office/powerpoint/2010/main" val="56575642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Shrinkage</a:t>
            </a:r>
            <a:endParaRPr lang="en-US" dirty="0"/>
          </a:p>
        </p:txBody>
      </p:sp>
      <p:sp>
        <p:nvSpPr>
          <p:cNvPr id="4" name="TextBox 3"/>
          <p:cNvSpPr txBox="1"/>
          <p:nvPr/>
        </p:nvSpPr>
        <p:spPr>
          <a:xfrm>
            <a:off x="435935" y="2164131"/>
            <a:ext cx="8272130" cy="3970318"/>
          </a:xfrm>
          <a:prstGeom prst="rect">
            <a:avLst/>
          </a:prstGeom>
          <a:noFill/>
        </p:spPr>
        <p:txBody>
          <a:bodyPr wrap="square" rtlCol="0">
            <a:spAutoFit/>
          </a:bodyPr>
          <a:lstStyle/>
          <a:p>
            <a:r>
              <a:rPr lang="en-US" sz="2800" dirty="0" smtClean="0">
                <a:latin typeface="+mn-lt"/>
              </a:rPr>
              <a:t>Concrete shrinkage depends upon:</a:t>
            </a:r>
          </a:p>
          <a:p>
            <a:pPr marL="339725" indent="-339725">
              <a:buFont typeface="Arial" pitchFamily="34" charset="0"/>
              <a:buChar char="•"/>
            </a:pPr>
            <a:r>
              <a:rPr lang="en-US" sz="2800" dirty="0" smtClean="0">
                <a:latin typeface="+mn-lt"/>
              </a:rPr>
              <a:t>The water content of freshly mixed concrete</a:t>
            </a:r>
          </a:p>
          <a:p>
            <a:pPr marL="339725" indent="-339725">
              <a:buFont typeface="Arial" pitchFamily="34" charset="0"/>
              <a:buChar char="•"/>
            </a:pPr>
            <a:r>
              <a:rPr lang="en-US" sz="2800" dirty="0" smtClean="0">
                <a:latin typeface="+mn-lt"/>
              </a:rPr>
              <a:t>The amount of aggregate</a:t>
            </a:r>
          </a:p>
          <a:p>
            <a:pPr marL="339725" indent="-339725">
              <a:buFont typeface="Arial" pitchFamily="34" charset="0"/>
              <a:buChar char="•"/>
            </a:pPr>
            <a:r>
              <a:rPr lang="en-US" sz="2800" dirty="0" smtClean="0">
                <a:latin typeface="+mn-lt"/>
              </a:rPr>
              <a:t>The properties of the aggregate</a:t>
            </a:r>
          </a:p>
          <a:p>
            <a:pPr marL="339725" indent="-339725">
              <a:buFont typeface="Arial" pitchFamily="34" charset="0"/>
              <a:buChar char="•"/>
            </a:pPr>
            <a:r>
              <a:rPr lang="en-US" sz="2800" dirty="0" smtClean="0">
                <a:latin typeface="+mn-lt"/>
              </a:rPr>
              <a:t>Size and shape of the element</a:t>
            </a:r>
          </a:p>
          <a:p>
            <a:pPr marL="339725" indent="-339725">
              <a:buFont typeface="Arial" pitchFamily="34" charset="0"/>
              <a:buChar char="•"/>
            </a:pPr>
            <a:r>
              <a:rPr lang="en-US" sz="2800" dirty="0" smtClean="0">
                <a:latin typeface="+mn-lt"/>
              </a:rPr>
              <a:t>Relative humidity and temperature of the ambient air</a:t>
            </a:r>
          </a:p>
          <a:p>
            <a:pPr marL="339725" indent="-339725">
              <a:buFont typeface="Arial" pitchFamily="34" charset="0"/>
              <a:buChar char="•"/>
            </a:pPr>
            <a:r>
              <a:rPr lang="en-US" sz="2800" dirty="0" smtClean="0">
                <a:latin typeface="+mn-lt"/>
              </a:rPr>
              <a:t>Method of curing</a:t>
            </a:r>
          </a:p>
          <a:p>
            <a:pPr marL="339725" indent="-339725">
              <a:buFont typeface="Arial" pitchFamily="34" charset="0"/>
              <a:buChar char="•"/>
            </a:pPr>
            <a:r>
              <a:rPr lang="en-US" sz="2800" dirty="0" smtClean="0">
                <a:latin typeface="+mn-lt"/>
              </a:rPr>
              <a:t>Degree of hydration</a:t>
            </a:r>
          </a:p>
          <a:p>
            <a:pPr marL="339725" indent="-339725">
              <a:buFont typeface="Arial" pitchFamily="34" charset="0"/>
              <a:buChar char="•"/>
            </a:pPr>
            <a:r>
              <a:rPr lang="en-US" sz="2800" dirty="0" smtClean="0">
                <a:latin typeface="+mn-lt"/>
              </a:rPr>
              <a:t>Time</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Volume Stability and Crack Control</a:t>
            </a:r>
            <a:endParaRPr lang="en-US" dirty="0"/>
          </a:p>
        </p:txBody>
      </p:sp>
      <p:sp>
        <p:nvSpPr>
          <p:cNvPr id="3" name="Content Placeholder 2"/>
          <p:cNvSpPr>
            <a:spLocks noGrp="1"/>
          </p:cNvSpPr>
          <p:nvPr>
            <p:ph idx="1"/>
          </p:nvPr>
        </p:nvSpPr>
        <p:spPr/>
        <p:txBody>
          <a:bodyPr/>
          <a:lstStyle/>
          <a:p>
            <a:r>
              <a:rPr lang="en-US" dirty="0" smtClean="0"/>
              <a:t>Volume changes due to temperature, moisture, stress – 0.01%-0.08%</a:t>
            </a:r>
          </a:p>
          <a:p>
            <a:r>
              <a:rPr lang="en-US" dirty="0" smtClean="0"/>
              <a:t>Thermal behavior similar to steel</a:t>
            </a:r>
          </a:p>
          <a:p>
            <a:r>
              <a:rPr lang="en-US" dirty="0" smtClean="0"/>
              <a:t>Elastic deformation and creep</a:t>
            </a:r>
          </a:p>
          <a:p>
            <a:r>
              <a:rPr lang="en-US" dirty="0" smtClean="0"/>
              <a:t>Cracking due to load or volume changes</a:t>
            </a:r>
          </a:p>
          <a:p>
            <a:r>
              <a:rPr lang="en-US" dirty="0" smtClean="0"/>
              <a:t>Reinforcing steel used to reduce crack widths</a:t>
            </a:r>
            <a:endParaRPr lang="en-US" dirty="0"/>
          </a:p>
        </p:txBody>
      </p:sp>
    </p:spTree>
    <p:extLst>
      <p:ext uri="{BB962C8B-B14F-4D97-AF65-F5344CB8AC3E}">
        <p14:creationId xmlns:p14="http://schemas.microsoft.com/office/powerpoint/2010/main" val="36860040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Crack Control</a:t>
            </a:r>
            <a:endParaRPr lang="en-US" dirty="0"/>
          </a:p>
        </p:txBody>
      </p:sp>
      <p:sp>
        <p:nvSpPr>
          <p:cNvPr id="3" name="Text Placeholder 2"/>
          <p:cNvSpPr>
            <a:spLocks noGrp="1"/>
          </p:cNvSpPr>
          <p:nvPr>
            <p:ph type="body" idx="1"/>
          </p:nvPr>
        </p:nvSpPr>
        <p:spPr>
          <a:xfrm>
            <a:off x="477614" y="2254102"/>
            <a:ext cx="7772400" cy="3934047"/>
          </a:xfrm>
        </p:spPr>
        <p:txBody>
          <a:bodyPr anchor="t">
            <a:normAutofit/>
          </a:bodyPr>
          <a:lstStyle/>
          <a:p>
            <a:r>
              <a:rPr lang="en-US" sz="3200" dirty="0">
                <a:solidFill>
                  <a:schemeClr val="tx1"/>
                </a:solidFill>
              </a:rPr>
              <a:t>T</a:t>
            </a:r>
            <a:r>
              <a:rPr lang="en-US" sz="3200" dirty="0" smtClean="0">
                <a:solidFill>
                  <a:schemeClr val="tx1"/>
                </a:solidFill>
              </a:rPr>
              <a:t>wo basic causes of cracks in concrete</a:t>
            </a:r>
          </a:p>
          <a:p>
            <a:pPr marL="339725" indent="-339725">
              <a:buFont typeface="Arial" pitchFamily="34" charset="0"/>
              <a:buChar char="•"/>
            </a:pPr>
            <a:r>
              <a:rPr lang="en-US" sz="3200" dirty="0" smtClean="0">
                <a:solidFill>
                  <a:schemeClr val="tx1"/>
                </a:solidFill>
              </a:rPr>
              <a:t>Stress due to applied loads</a:t>
            </a:r>
          </a:p>
          <a:p>
            <a:pPr marL="339725" indent="-339725">
              <a:buFont typeface="Arial" pitchFamily="34" charset="0"/>
              <a:buChar char="•"/>
            </a:pPr>
            <a:r>
              <a:rPr lang="en-US" sz="3200" dirty="0" smtClean="0">
                <a:solidFill>
                  <a:schemeClr val="tx1"/>
                </a:solidFill>
              </a:rPr>
              <a:t>Stress due to drying shrinkage, temperature changes, durability related distress, and restraint</a:t>
            </a:r>
            <a:endParaRPr lang="en-US" sz="3200" dirty="0">
              <a:solidFill>
                <a:schemeClr val="tx1"/>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Joints</a:t>
            </a:r>
            <a:endParaRPr lang="en-US" dirty="0"/>
          </a:p>
        </p:txBody>
      </p:sp>
      <p:sp>
        <p:nvSpPr>
          <p:cNvPr id="3" name="Text Placeholder 2"/>
          <p:cNvSpPr>
            <a:spLocks noGrp="1"/>
          </p:cNvSpPr>
          <p:nvPr>
            <p:ph type="body" idx="1"/>
          </p:nvPr>
        </p:nvSpPr>
        <p:spPr>
          <a:xfrm>
            <a:off x="419100" y="2222205"/>
            <a:ext cx="8267700" cy="3870251"/>
          </a:xfrm>
        </p:spPr>
        <p:txBody>
          <a:bodyPr anchor="t">
            <a:noAutofit/>
          </a:bodyPr>
          <a:lstStyle/>
          <a:p>
            <a:pPr>
              <a:buFont typeface="Arial" pitchFamily="34" charset="0"/>
              <a:buChar char="•"/>
            </a:pPr>
            <a:r>
              <a:rPr lang="en-US" sz="2800" dirty="0" smtClean="0">
                <a:solidFill>
                  <a:schemeClr val="tx1"/>
                </a:solidFill>
              </a:rPr>
              <a:t>Contraction joints</a:t>
            </a:r>
          </a:p>
          <a:p>
            <a:pPr lvl="1" indent="-117475">
              <a:buFont typeface="Calibri" pitchFamily="34" charset="0"/>
              <a:buChar char="−"/>
            </a:pPr>
            <a:r>
              <a:rPr lang="en-US" sz="2800" dirty="0">
                <a:solidFill>
                  <a:schemeClr val="tx1"/>
                </a:solidFill>
              </a:rPr>
              <a:t>G</a:t>
            </a:r>
            <a:r>
              <a:rPr lang="en-US" sz="2800" dirty="0" smtClean="0">
                <a:solidFill>
                  <a:schemeClr val="tx1"/>
                </a:solidFill>
              </a:rPr>
              <a:t>rooved, formed, or sawed into sidewalks, driveways, pavements, floors and walls</a:t>
            </a:r>
          </a:p>
          <a:p>
            <a:pPr>
              <a:buFont typeface="Arial" pitchFamily="34" charset="0"/>
              <a:buChar char="•"/>
            </a:pPr>
            <a:r>
              <a:rPr lang="en-US" sz="2800" dirty="0">
                <a:solidFill>
                  <a:schemeClr val="tx1"/>
                </a:solidFill>
              </a:rPr>
              <a:t>I</a:t>
            </a:r>
            <a:r>
              <a:rPr lang="en-US" sz="2800" dirty="0" smtClean="0">
                <a:solidFill>
                  <a:schemeClr val="tx1"/>
                </a:solidFill>
              </a:rPr>
              <a:t>solation joints  </a:t>
            </a:r>
          </a:p>
          <a:p>
            <a:pPr lvl="1" indent="-117475">
              <a:buFont typeface="Calibri" pitchFamily="34" charset="0"/>
              <a:buChar char="−"/>
            </a:pPr>
            <a:r>
              <a:rPr lang="en-US" sz="2800" dirty="0">
                <a:solidFill>
                  <a:schemeClr val="tx1"/>
                </a:solidFill>
              </a:rPr>
              <a:t>S</a:t>
            </a:r>
            <a:r>
              <a:rPr lang="en-US" sz="2800" dirty="0" smtClean="0">
                <a:solidFill>
                  <a:schemeClr val="tx1"/>
                </a:solidFill>
              </a:rPr>
              <a:t>eparate a concrete placement from other parts of a structure</a:t>
            </a:r>
          </a:p>
          <a:p>
            <a:pPr>
              <a:buFont typeface="Arial" pitchFamily="34" charset="0"/>
              <a:buChar char="•"/>
            </a:pPr>
            <a:r>
              <a:rPr lang="en-US" sz="2800" dirty="0">
                <a:solidFill>
                  <a:schemeClr val="tx1"/>
                </a:solidFill>
              </a:rPr>
              <a:t>C</a:t>
            </a:r>
            <a:r>
              <a:rPr lang="en-US" sz="2800" dirty="0" smtClean="0">
                <a:solidFill>
                  <a:schemeClr val="tx1"/>
                </a:solidFill>
              </a:rPr>
              <a:t>onstruction joints</a:t>
            </a:r>
          </a:p>
          <a:p>
            <a:pPr lvl="1" indent="-117475">
              <a:buFont typeface="Calibri" pitchFamily="34" charset="0"/>
              <a:buChar char="−"/>
            </a:pPr>
            <a:r>
              <a:rPr lang="en-US" sz="2800" dirty="0">
                <a:solidFill>
                  <a:schemeClr val="tx1"/>
                </a:solidFill>
              </a:rPr>
              <a:t>S</a:t>
            </a:r>
            <a:r>
              <a:rPr lang="en-US" sz="2800" dirty="0" smtClean="0">
                <a:solidFill>
                  <a:schemeClr val="tx1"/>
                </a:solidFill>
              </a:rPr>
              <a:t>eparate areas of concrete placed at different times </a:t>
            </a:r>
            <a:endParaRPr lang="en-US" sz="2800" dirty="0">
              <a:solidFill>
                <a:schemeClr val="tx1"/>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Durability</a:t>
            </a:r>
            <a:endParaRPr lang="en-US" dirty="0"/>
          </a:p>
        </p:txBody>
      </p:sp>
      <p:sp>
        <p:nvSpPr>
          <p:cNvPr id="3" name="Content Placeholder 2"/>
          <p:cNvSpPr>
            <a:spLocks noGrp="1"/>
          </p:cNvSpPr>
          <p:nvPr>
            <p:ph idx="1"/>
          </p:nvPr>
        </p:nvSpPr>
        <p:spPr>
          <a:xfrm>
            <a:off x="505047" y="2205038"/>
            <a:ext cx="8133907" cy="3901338"/>
          </a:xfrm>
        </p:spPr>
        <p:txBody>
          <a:bodyPr>
            <a:normAutofit/>
          </a:bodyPr>
          <a:lstStyle/>
          <a:p>
            <a:r>
              <a:rPr lang="en-US" sz="2800" dirty="0" smtClean="0"/>
              <a:t>Ability to resist weathering, chemicals, and abrasion</a:t>
            </a:r>
          </a:p>
          <a:p>
            <a:r>
              <a:rPr lang="en-US" sz="2800" dirty="0" smtClean="0"/>
              <a:t>More exposure variety than other materials</a:t>
            </a:r>
          </a:p>
        </p:txBody>
      </p:sp>
    </p:spTree>
    <p:extLst>
      <p:ext uri="{BB962C8B-B14F-4D97-AF65-F5344CB8AC3E}">
        <p14:creationId xmlns:p14="http://schemas.microsoft.com/office/powerpoint/2010/main" val="25314217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Durability</a:t>
            </a:r>
            <a:endParaRPr lang="en-US" dirty="0"/>
          </a:p>
        </p:txBody>
      </p:sp>
      <p:sp>
        <p:nvSpPr>
          <p:cNvPr id="3" name="Text Placeholder 2"/>
          <p:cNvSpPr>
            <a:spLocks noGrp="1"/>
          </p:cNvSpPr>
          <p:nvPr>
            <p:ph type="body" idx="1"/>
          </p:nvPr>
        </p:nvSpPr>
        <p:spPr>
          <a:xfrm>
            <a:off x="477612" y="2254102"/>
            <a:ext cx="8400573" cy="4189228"/>
          </a:xfrm>
        </p:spPr>
        <p:txBody>
          <a:bodyPr anchor="t">
            <a:normAutofit fontScale="92500" lnSpcReduction="20000"/>
          </a:bodyPr>
          <a:lstStyle/>
          <a:p>
            <a:r>
              <a:rPr lang="en-US" sz="3500" dirty="0">
                <a:solidFill>
                  <a:schemeClr val="tx1"/>
                </a:solidFill>
              </a:rPr>
              <a:t>C</a:t>
            </a:r>
            <a:r>
              <a:rPr lang="en-US" sz="3500" dirty="0" smtClean="0">
                <a:solidFill>
                  <a:schemeClr val="tx1"/>
                </a:solidFill>
              </a:rPr>
              <a:t>oncrete deterioration</a:t>
            </a:r>
          </a:p>
          <a:p>
            <a:pPr lvl="1">
              <a:buFont typeface="Arial" pitchFamily="34" charset="0"/>
              <a:buChar char="•"/>
            </a:pPr>
            <a:r>
              <a:rPr lang="en-US" sz="3500" dirty="0">
                <a:solidFill>
                  <a:schemeClr val="tx1"/>
                </a:solidFill>
              </a:rPr>
              <a:t>F</a:t>
            </a:r>
            <a:r>
              <a:rPr lang="en-US" sz="3500" dirty="0" smtClean="0">
                <a:solidFill>
                  <a:schemeClr val="tx1"/>
                </a:solidFill>
              </a:rPr>
              <a:t>reeze-thaw and deicer salts</a:t>
            </a:r>
          </a:p>
          <a:p>
            <a:pPr lvl="1">
              <a:buFont typeface="Arial" pitchFamily="34" charset="0"/>
              <a:buChar char="•"/>
            </a:pPr>
            <a:r>
              <a:rPr lang="en-US" sz="3500" dirty="0" smtClean="0">
                <a:solidFill>
                  <a:schemeClr val="tx1"/>
                </a:solidFill>
              </a:rPr>
              <a:t>Corrosion</a:t>
            </a:r>
          </a:p>
          <a:p>
            <a:pPr lvl="1">
              <a:buFont typeface="Arial" pitchFamily="34" charset="0"/>
              <a:buChar char="•"/>
            </a:pPr>
            <a:r>
              <a:rPr lang="en-US" sz="3500" dirty="0" smtClean="0">
                <a:solidFill>
                  <a:schemeClr val="tx1"/>
                </a:solidFill>
              </a:rPr>
              <a:t>Carbonation</a:t>
            </a:r>
          </a:p>
          <a:p>
            <a:pPr lvl="1">
              <a:buFont typeface="Arial" pitchFamily="34" charset="0"/>
              <a:buChar char="•"/>
            </a:pPr>
            <a:r>
              <a:rPr lang="en-US" sz="3500" dirty="0" smtClean="0">
                <a:solidFill>
                  <a:schemeClr val="tx1"/>
                </a:solidFill>
              </a:rPr>
              <a:t>ASR</a:t>
            </a:r>
          </a:p>
          <a:p>
            <a:pPr lvl="1">
              <a:buFont typeface="Arial" pitchFamily="34" charset="0"/>
              <a:buChar char="•"/>
            </a:pPr>
            <a:r>
              <a:rPr lang="en-US" sz="3500" dirty="0" smtClean="0">
                <a:solidFill>
                  <a:schemeClr val="tx1"/>
                </a:solidFill>
              </a:rPr>
              <a:t>Abrasion</a:t>
            </a:r>
          </a:p>
          <a:p>
            <a:pPr lvl="1">
              <a:buFont typeface="Arial" pitchFamily="34" charset="0"/>
              <a:buChar char="•"/>
            </a:pPr>
            <a:r>
              <a:rPr lang="en-US" sz="3500" dirty="0">
                <a:solidFill>
                  <a:schemeClr val="tx1"/>
                </a:solidFill>
              </a:rPr>
              <a:t>S</a:t>
            </a:r>
            <a:r>
              <a:rPr lang="en-US" sz="3500" dirty="0" smtClean="0">
                <a:solidFill>
                  <a:schemeClr val="tx1"/>
                </a:solidFill>
              </a:rPr>
              <a:t>ulfate Attack</a:t>
            </a:r>
          </a:p>
          <a:p>
            <a:pPr lvl="1">
              <a:buFont typeface="Arial" pitchFamily="34" charset="0"/>
              <a:buChar char="•"/>
            </a:pPr>
            <a:r>
              <a:rPr lang="en-US" sz="3500" dirty="0" smtClean="0">
                <a:solidFill>
                  <a:schemeClr val="tx1"/>
                </a:solidFill>
              </a:rPr>
              <a:t>Others</a:t>
            </a:r>
          </a:p>
          <a:p>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9400" y="1200840"/>
            <a:ext cx="7772400" cy="683044"/>
          </a:xfrm>
        </p:spPr>
        <p:txBody>
          <a:bodyPr/>
          <a:lstStyle/>
          <a:p>
            <a:r>
              <a:rPr lang="en-US" dirty="0" smtClean="0"/>
              <a:t>Aesthetics</a:t>
            </a:r>
            <a:endParaRPr lang="en-US" dirty="0"/>
          </a:p>
        </p:txBody>
      </p:sp>
      <p:pic>
        <p:nvPicPr>
          <p:cNvPr id="41986" name="Picture 2"/>
          <p:cNvPicPr>
            <a:picLocks noGrp="1" noChangeAspect="1" noChangeArrowheads="1"/>
          </p:cNvPicPr>
          <p:nvPr>
            <p:ph idx="1"/>
          </p:nvPr>
        </p:nvPicPr>
        <p:blipFill>
          <a:blip r:embed="rId3" cstate="print"/>
          <a:stretch>
            <a:fillRect/>
          </a:stretch>
        </p:blipFill>
        <p:spPr bwMode="auto">
          <a:xfrm>
            <a:off x="1031358" y="1942623"/>
            <a:ext cx="7081284" cy="4607782"/>
          </a:xfrm>
          <a:prstGeom prst="rect">
            <a:avLst/>
          </a:prstGeom>
          <a:noFill/>
          <a:ln w="9525">
            <a:noFill/>
            <a:miter lim="800000"/>
            <a:headEnd/>
            <a:tailEnd/>
          </a:ln>
        </p:spPr>
      </p:pic>
    </p:spTree>
    <p:extLst>
      <p:ext uri="{BB962C8B-B14F-4D97-AF65-F5344CB8AC3E}">
        <p14:creationId xmlns:p14="http://schemas.microsoft.com/office/powerpoint/2010/main" val="9725178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a:t>F</a:t>
            </a:r>
            <a:r>
              <a:rPr lang="en-US" dirty="0" smtClean="0"/>
              <a:t>reshly mixed concrete</a:t>
            </a:r>
          </a:p>
          <a:p>
            <a:r>
              <a:rPr lang="en-US" dirty="0"/>
              <a:t>H</a:t>
            </a:r>
            <a:r>
              <a:rPr lang="en-US" dirty="0" smtClean="0"/>
              <a:t>ardened concrete</a:t>
            </a:r>
          </a:p>
          <a:p>
            <a:endParaRPr lang="en-US" dirty="0"/>
          </a:p>
        </p:txBody>
      </p:sp>
    </p:spTree>
    <p:extLst>
      <p:ext uri="{BB962C8B-B14F-4D97-AF65-F5344CB8AC3E}">
        <p14:creationId xmlns:p14="http://schemas.microsoft.com/office/powerpoint/2010/main" val="24734504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2226" name="Text Box 2"/>
          <p:cNvSpPr txBox="1">
            <a:spLocks noChangeArrowheads="1"/>
          </p:cNvSpPr>
          <p:nvPr/>
        </p:nvSpPr>
        <p:spPr bwMode="auto">
          <a:xfrm>
            <a:off x="533400" y="381000"/>
            <a:ext cx="8305800" cy="579438"/>
          </a:xfrm>
          <a:prstGeom prst="rect">
            <a:avLst/>
          </a:prstGeom>
          <a:noFill/>
          <a:ln w="12700">
            <a:noFill/>
            <a:miter lim="800000"/>
            <a:headEnd/>
            <a:tailEnd/>
          </a:ln>
          <a:effectLst/>
        </p:spPr>
        <p:txBody>
          <a:bodyPr>
            <a:spAutoFit/>
          </a:bodyPr>
          <a:lstStyle/>
          <a:p>
            <a:pPr algn="ctr" eaLnBrk="0" hangingPunct="0">
              <a:defRPr/>
            </a:pPr>
            <a:endParaRPr lang="en-US" sz="3200" b="0">
              <a:solidFill>
                <a:schemeClr val="accent2"/>
              </a:solidFill>
              <a:effectLst>
                <a:outerShdw blurRad="38100" dist="38100" dir="2700000" algn="tl">
                  <a:srgbClr val="C0C0C0"/>
                </a:outerShdw>
              </a:effectLst>
            </a:endParaRPr>
          </a:p>
        </p:txBody>
      </p:sp>
      <p:sp>
        <p:nvSpPr>
          <p:cNvPr id="20486" name="Text Box 6"/>
          <p:cNvSpPr txBox="1">
            <a:spLocks noChangeArrowheads="1"/>
          </p:cNvSpPr>
          <p:nvPr/>
        </p:nvSpPr>
        <p:spPr bwMode="auto">
          <a:xfrm>
            <a:off x="3723701" y="1333500"/>
            <a:ext cx="2423710" cy="3785652"/>
          </a:xfrm>
          <a:prstGeom prst="rect">
            <a:avLst/>
          </a:prstGeom>
          <a:noFill/>
          <a:ln w="9525">
            <a:noFill/>
            <a:miter lim="800000"/>
            <a:headEnd/>
            <a:tailEnd/>
          </a:ln>
        </p:spPr>
        <p:txBody>
          <a:bodyPr wrap="square">
            <a:spAutoFit/>
          </a:bodyPr>
          <a:lstStyle/>
          <a:p>
            <a:pPr>
              <a:spcBef>
                <a:spcPct val="50000"/>
              </a:spcBef>
            </a:pPr>
            <a:r>
              <a:rPr lang="en-US" sz="24000" b="1" dirty="0">
                <a:solidFill>
                  <a:schemeClr val="tx2"/>
                </a:solidFill>
                <a:latin typeface="Tahoma" pitchFamily="34" charset="0"/>
              </a:rPr>
              <a:t>?</a:t>
            </a:r>
            <a:endParaRPr lang="en-US" b="1" dirty="0">
              <a:solidFill>
                <a:schemeClr val="tx2"/>
              </a:solidFill>
              <a:latin typeface="Times New Roman" pitchFamily="18" charset="0"/>
            </a:endParaRPr>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Workability</a:t>
            </a:r>
            <a:endParaRPr lang="en-US" dirty="0"/>
          </a:p>
        </p:txBody>
      </p:sp>
      <p:pic>
        <p:nvPicPr>
          <p:cNvPr id="5" name="Picture 4"/>
          <p:cNvPicPr>
            <a:picLocks noChangeAspect="1"/>
          </p:cNvPicPr>
          <p:nvPr/>
        </p:nvPicPr>
        <p:blipFill>
          <a:blip r:embed="rId3" cstate="print"/>
          <a:stretch>
            <a:fillRect/>
          </a:stretch>
        </p:blipFill>
        <p:spPr>
          <a:xfrm>
            <a:off x="1872868" y="1978866"/>
            <a:ext cx="5398265" cy="4654060"/>
          </a:xfrm>
          <a:prstGeom prst="rect">
            <a:avLst/>
          </a:prstGeom>
        </p:spPr>
      </p:pic>
      <p:sp>
        <p:nvSpPr>
          <p:cNvPr id="6" name="TextBox 5"/>
          <p:cNvSpPr txBox="1"/>
          <p:nvPr/>
        </p:nvSpPr>
        <p:spPr>
          <a:xfrm>
            <a:off x="7535539" y="6323682"/>
            <a:ext cx="1200838" cy="307777"/>
          </a:xfrm>
          <a:prstGeom prst="rect">
            <a:avLst/>
          </a:prstGeom>
          <a:noFill/>
        </p:spPr>
        <p:txBody>
          <a:bodyPr wrap="square" rtlCol="0">
            <a:spAutoFit/>
          </a:bodyPr>
          <a:lstStyle/>
          <a:p>
            <a:r>
              <a:rPr lang="en-US" sz="1400" i="1" dirty="0" smtClean="0">
                <a:latin typeface="+mn-lt"/>
              </a:rPr>
              <a:t>Burg 1996</a:t>
            </a:r>
            <a:endParaRPr lang="en-US" sz="1400" i="1" dirty="0">
              <a:latin typeface="+mn-lt"/>
            </a:endParaRPr>
          </a:p>
        </p:txBody>
      </p:sp>
    </p:spTree>
    <p:extLst>
      <p:ext uri="{BB962C8B-B14F-4D97-AF65-F5344CB8AC3E}">
        <p14:creationId xmlns:p14="http://schemas.microsoft.com/office/powerpoint/2010/main" val="38602813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Workability</a:t>
            </a:r>
            <a:endParaRPr lang="en-US" dirty="0"/>
          </a:p>
        </p:txBody>
      </p:sp>
      <p:sp>
        <p:nvSpPr>
          <p:cNvPr id="4" name="TextBox 3"/>
          <p:cNvSpPr txBox="1"/>
          <p:nvPr/>
        </p:nvSpPr>
        <p:spPr>
          <a:xfrm>
            <a:off x="198304" y="2150498"/>
            <a:ext cx="8747393" cy="3416320"/>
          </a:xfrm>
          <a:prstGeom prst="rect">
            <a:avLst/>
          </a:prstGeom>
          <a:noFill/>
        </p:spPr>
        <p:txBody>
          <a:bodyPr wrap="square" rtlCol="0">
            <a:spAutoFit/>
          </a:bodyPr>
          <a:lstStyle/>
          <a:p>
            <a:r>
              <a:rPr lang="en-US" dirty="0" smtClean="0">
                <a:latin typeface="+mn-lt"/>
              </a:rPr>
              <a:t>Factors that influence the workability of concrete are: </a:t>
            </a:r>
          </a:p>
          <a:p>
            <a:pPr marL="457200" indent="-457200">
              <a:buFont typeface="+mj-lt"/>
              <a:buAutoNum type="arabicPeriod"/>
            </a:pPr>
            <a:r>
              <a:rPr lang="en-US" dirty="0" smtClean="0">
                <a:latin typeface="+mn-lt"/>
              </a:rPr>
              <a:t>the method and duration of transportation</a:t>
            </a:r>
          </a:p>
          <a:p>
            <a:pPr marL="457200" indent="-457200">
              <a:buFont typeface="+mj-lt"/>
              <a:buAutoNum type="arabicPeriod"/>
            </a:pPr>
            <a:r>
              <a:rPr lang="en-US" dirty="0" smtClean="0">
                <a:latin typeface="+mn-lt"/>
              </a:rPr>
              <a:t>quantity and characteristics of </a:t>
            </a:r>
            <a:r>
              <a:rPr lang="en-US" dirty="0" err="1" smtClean="0">
                <a:latin typeface="+mn-lt"/>
              </a:rPr>
              <a:t>cementitious</a:t>
            </a:r>
            <a:r>
              <a:rPr lang="en-US" dirty="0" smtClean="0">
                <a:latin typeface="+mn-lt"/>
              </a:rPr>
              <a:t> materials</a:t>
            </a:r>
          </a:p>
          <a:p>
            <a:pPr marL="457200" indent="-457200">
              <a:buFont typeface="+mj-lt"/>
              <a:buAutoNum type="arabicPeriod"/>
            </a:pPr>
            <a:r>
              <a:rPr lang="en-US" dirty="0" smtClean="0">
                <a:latin typeface="+mn-lt"/>
              </a:rPr>
              <a:t>concrete consistency (slump)</a:t>
            </a:r>
          </a:p>
          <a:p>
            <a:pPr marL="457200" indent="-457200">
              <a:buFont typeface="+mj-lt"/>
              <a:buAutoNum type="arabicPeriod"/>
            </a:pPr>
            <a:r>
              <a:rPr lang="en-US" dirty="0" smtClean="0">
                <a:latin typeface="+mn-lt"/>
              </a:rPr>
              <a:t>grading, shape, and surface texture of fine and coarse aggregates</a:t>
            </a:r>
          </a:p>
          <a:p>
            <a:pPr marL="457200" indent="-457200">
              <a:buFont typeface="+mj-lt"/>
              <a:buAutoNum type="arabicPeriod"/>
            </a:pPr>
            <a:r>
              <a:rPr lang="en-US" dirty="0" smtClean="0">
                <a:latin typeface="+mn-lt"/>
              </a:rPr>
              <a:t>entrained air</a:t>
            </a:r>
          </a:p>
          <a:p>
            <a:pPr marL="457200" indent="-457200">
              <a:buFont typeface="+mj-lt"/>
              <a:buAutoNum type="arabicPeriod"/>
            </a:pPr>
            <a:r>
              <a:rPr lang="en-US" dirty="0" smtClean="0">
                <a:latin typeface="+mn-lt"/>
              </a:rPr>
              <a:t>water content</a:t>
            </a:r>
          </a:p>
          <a:p>
            <a:pPr marL="457200" indent="-457200">
              <a:buFont typeface="+mj-lt"/>
              <a:buAutoNum type="arabicPeriod"/>
            </a:pPr>
            <a:r>
              <a:rPr lang="en-US" dirty="0" smtClean="0">
                <a:latin typeface="+mn-lt"/>
              </a:rPr>
              <a:t>concrete and ambient air temperatures</a:t>
            </a:r>
          </a:p>
          <a:p>
            <a:pPr marL="457200" indent="-457200">
              <a:buFont typeface="+mj-lt"/>
              <a:buAutoNum type="arabicPeriod"/>
            </a:pPr>
            <a:r>
              <a:rPr lang="en-US" dirty="0" smtClean="0">
                <a:latin typeface="+mn-lt"/>
              </a:rPr>
              <a:t>admixtures</a:t>
            </a:r>
            <a:endParaRPr lang="en-US" dirty="0">
              <a:latin typeface="+mn-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684" y="1165069"/>
            <a:ext cx="8229600" cy="691277"/>
          </a:xfrm>
        </p:spPr>
        <p:txBody>
          <a:bodyPr/>
          <a:lstStyle/>
          <a:p>
            <a:r>
              <a:rPr lang="en-US" dirty="0" smtClean="0"/>
              <a:t>Consistency</a:t>
            </a:r>
            <a:endParaRPr lang="en-US" dirty="0"/>
          </a:p>
        </p:txBody>
      </p:sp>
      <p:pic>
        <p:nvPicPr>
          <p:cNvPr id="4" name="Picture 3"/>
          <p:cNvPicPr>
            <a:picLocks noChangeAspect="1"/>
          </p:cNvPicPr>
          <p:nvPr/>
        </p:nvPicPr>
        <p:blipFill>
          <a:blip r:embed="rId3" cstate="print"/>
          <a:stretch>
            <a:fillRect/>
          </a:stretch>
        </p:blipFill>
        <p:spPr>
          <a:xfrm>
            <a:off x="2828364" y="1884120"/>
            <a:ext cx="3487272" cy="4718917"/>
          </a:xfrm>
          <a:prstGeom prst="rect">
            <a:avLst/>
          </a:prstGeom>
        </p:spPr>
      </p:pic>
    </p:spTree>
    <p:extLst>
      <p:ext uri="{BB962C8B-B14F-4D97-AF65-F5344CB8AC3E}">
        <p14:creationId xmlns:p14="http://schemas.microsoft.com/office/powerpoint/2010/main" val="19734153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Rheology</a:t>
            </a:r>
            <a:endParaRPr lang="en-US" dirty="0"/>
          </a:p>
        </p:txBody>
      </p:sp>
      <p:pic>
        <p:nvPicPr>
          <p:cNvPr id="6" name="Picture 5"/>
          <p:cNvPicPr>
            <a:picLocks noChangeAspect="1"/>
          </p:cNvPicPr>
          <p:nvPr/>
        </p:nvPicPr>
        <p:blipFill>
          <a:blip r:embed="rId3" cstate="print"/>
          <a:stretch>
            <a:fillRect/>
          </a:stretch>
        </p:blipFill>
        <p:spPr>
          <a:xfrm>
            <a:off x="1531626" y="2028731"/>
            <a:ext cx="6080748" cy="4417355"/>
          </a:xfrm>
          <a:prstGeom prst="rect">
            <a:avLst/>
          </a:prstGeom>
        </p:spPr>
      </p:pic>
      <p:sp>
        <p:nvSpPr>
          <p:cNvPr id="5" name="TextBox 4"/>
          <p:cNvSpPr txBox="1"/>
          <p:nvPr/>
        </p:nvSpPr>
        <p:spPr>
          <a:xfrm>
            <a:off x="7491471" y="6378766"/>
            <a:ext cx="1421176" cy="307777"/>
          </a:xfrm>
          <a:prstGeom prst="rect">
            <a:avLst/>
          </a:prstGeom>
          <a:noFill/>
        </p:spPr>
        <p:txBody>
          <a:bodyPr wrap="square" rtlCol="0">
            <a:spAutoFit/>
          </a:bodyPr>
          <a:lstStyle/>
          <a:p>
            <a:r>
              <a:rPr lang="en-US" sz="1400" i="1" dirty="0" smtClean="0">
                <a:latin typeface="+mn-lt"/>
              </a:rPr>
              <a:t>Bingham Model</a:t>
            </a:r>
            <a:endParaRPr lang="en-US" sz="1400" i="1" dirty="0">
              <a:latin typeface="+mn-lt"/>
            </a:endParaRPr>
          </a:p>
        </p:txBody>
      </p:sp>
    </p:spTree>
    <p:extLst>
      <p:ext uri="{BB962C8B-B14F-4D97-AF65-F5344CB8AC3E}">
        <p14:creationId xmlns:p14="http://schemas.microsoft.com/office/powerpoint/2010/main" val="1518339365"/>
      </p:ext>
    </p:extLst>
  </p:cSld>
  <p:clrMapOvr>
    <a:masterClrMapping/>
  </p:clrMapOvr>
  <p:timing>
    <p:tnLst>
      <p:par>
        <p:cTn id="1" dur="indefinite" restart="never" nodeType="tmRoot"/>
      </p:par>
    </p:tnLst>
  </p:timing>
</p:sld>
</file>

<file path=ppt/theme/theme1.xml><?xml version="1.0" encoding="utf-8"?>
<a:theme xmlns:a="http://schemas.openxmlformats.org/drawingml/2006/main" name="PCA_template-ver-2">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PCA_template-ver-2</Template>
  <TotalTime>3151</TotalTime>
  <Words>4596</Words>
  <Application>Microsoft Office PowerPoint</Application>
  <PresentationFormat>On-screen Show (4:3)</PresentationFormat>
  <Paragraphs>304</Paragraphs>
  <Slides>58</Slides>
  <Notes>58</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58</vt:i4>
      </vt:variant>
    </vt:vector>
  </HeadingPairs>
  <TitlesOfParts>
    <vt:vector size="66" baseType="lpstr">
      <vt:lpstr>ＭＳ Ｐゴシック</vt:lpstr>
      <vt:lpstr>Arial</vt:lpstr>
      <vt:lpstr>Calibri</vt:lpstr>
      <vt:lpstr>Franklin Gothic Medium Cond</vt:lpstr>
      <vt:lpstr>Tahoma</vt:lpstr>
      <vt:lpstr>Times New Roman</vt:lpstr>
      <vt:lpstr>PCA_template-ver-2</vt:lpstr>
      <vt:lpstr>Bitmap Image</vt:lpstr>
      <vt:lpstr>Properties of Concrete</vt:lpstr>
      <vt:lpstr>Overview</vt:lpstr>
      <vt:lpstr>Properties of Concrete </vt:lpstr>
      <vt:lpstr>Freshly Mixed Concrete</vt:lpstr>
      <vt:lpstr>Workability</vt:lpstr>
      <vt:lpstr>Workability</vt:lpstr>
      <vt:lpstr>Workability</vt:lpstr>
      <vt:lpstr>Consistency</vt:lpstr>
      <vt:lpstr>Rheology</vt:lpstr>
      <vt:lpstr>Bleeding and Settlement</vt:lpstr>
      <vt:lpstr>Bleeding and Settlement</vt:lpstr>
      <vt:lpstr>Bleeding</vt:lpstr>
      <vt:lpstr>Bleeding and Settlement</vt:lpstr>
      <vt:lpstr>Bleeding</vt:lpstr>
      <vt:lpstr>Bleeding</vt:lpstr>
      <vt:lpstr>Air Content</vt:lpstr>
      <vt:lpstr>Air Content</vt:lpstr>
      <vt:lpstr>Air Content</vt:lpstr>
      <vt:lpstr>Air Content</vt:lpstr>
      <vt:lpstr>Air Content</vt:lpstr>
      <vt:lpstr>Air Content</vt:lpstr>
      <vt:lpstr>Air Content</vt:lpstr>
      <vt:lpstr>Air Content</vt:lpstr>
      <vt:lpstr>Air Content</vt:lpstr>
      <vt:lpstr>Air Content</vt:lpstr>
      <vt:lpstr>Air Content</vt:lpstr>
      <vt:lpstr>Air Content</vt:lpstr>
      <vt:lpstr>Air Content</vt:lpstr>
      <vt:lpstr>Uniformity</vt:lpstr>
      <vt:lpstr>Hydration, Setting, and Hardening</vt:lpstr>
      <vt:lpstr>Setting and Hardening</vt:lpstr>
      <vt:lpstr>Degree of Hydration</vt:lpstr>
      <vt:lpstr>Hardened Concrete Properties</vt:lpstr>
      <vt:lpstr>Curing</vt:lpstr>
      <vt:lpstr>Curing</vt:lpstr>
      <vt:lpstr>Drying Rate</vt:lpstr>
      <vt:lpstr>Drying Rate</vt:lpstr>
      <vt:lpstr>Drying Rate</vt:lpstr>
      <vt:lpstr>Drying Rate</vt:lpstr>
      <vt:lpstr>Strength</vt:lpstr>
      <vt:lpstr>Strength</vt:lpstr>
      <vt:lpstr>Strength</vt:lpstr>
      <vt:lpstr>Strength</vt:lpstr>
      <vt:lpstr>Density</vt:lpstr>
      <vt:lpstr>Permeability and Watertightness</vt:lpstr>
      <vt:lpstr>Permeability and Watertightness</vt:lpstr>
      <vt:lpstr>Permeability</vt:lpstr>
      <vt:lpstr>Permeability With Fly Ash</vt:lpstr>
      <vt:lpstr>Permeability With Silica Fume</vt:lpstr>
      <vt:lpstr>Shrinkage</vt:lpstr>
      <vt:lpstr>Volume Stability and Crack Control</vt:lpstr>
      <vt:lpstr>Crack Control</vt:lpstr>
      <vt:lpstr>Joints</vt:lpstr>
      <vt:lpstr>Durability</vt:lpstr>
      <vt:lpstr>Durability</vt:lpstr>
      <vt:lpstr>Aesthetics</vt:lpstr>
      <vt:lpstr>Summary</vt:lpstr>
      <vt:lpstr>PowerPoint Presentation</vt:lpstr>
    </vt:vector>
  </TitlesOfParts>
  <Company>Portland Cement Association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dc:title>
  <dc:creator>Bruce McIntosh</dc:creator>
  <cp:lastModifiedBy>Antar, Eva</cp:lastModifiedBy>
  <cp:revision>307</cp:revision>
  <cp:lastPrinted>2007-01-31T19:28:24Z</cp:lastPrinted>
  <dcterms:created xsi:type="dcterms:W3CDTF">2013-03-15T21:35:03Z</dcterms:created>
  <dcterms:modified xsi:type="dcterms:W3CDTF">2017-12-08T17:53:20Z</dcterms:modified>
</cp:coreProperties>
</file>