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42"/>
  </p:notesMasterIdLst>
  <p:handoutMasterIdLst>
    <p:handoutMasterId r:id="rId43"/>
  </p:handoutMasterIdLst>
  <p:sldIdLst>
    <p:sldId id="594" r:id="rId2"/>
    <p:sldId id="426" r:id="rId3"/>
    <p:sldId id="595" r:id="rId4"/>
    <p:sldId id="596" r:id="rId5"/>
    <p:sldId id="597" r:id="rId6"/>
    <p:sldId id="598" r:id="rId7"/>
    <p:sldId id="625" r:id="rId8"/>
    <p:sldId id="599" r:id="rId9"/>
    <p:sldId id="626" r:id="rId10"/>
    <p:sldId id="622" r:id="rId11"/>
    <p:sldId id="623" r:id="rId12"/>
    <p:sldId id="600" r:id="rId13"/>
    <p:sldId id="601" r:id="rId14"/>
    <p:sldId id="602" r:id="rId15"/>
    <p:sldId id="627" r:id="rId16"/>
    <p:sldId id="628" r:id="rId17"/>
    <p:sldId id="603" r:id="rId18"/>
    <p:sldId id="629" r:id="rId19"/>
    <p:sldId id="630" r:id="rId20"/>
    <p:sldId id="604" r:id="rId21"/>
    <p:sldId id="605" r:id="rId22"/>
    <p:sldId id="624" r:id="rId23"/>
    <p:sldId id="631" r:id="rId24"/>
    <p:sldId id="632" r:id="rId25"/>
    <p:sldId id="606" r:id="rId26"/>
    <p:sldId id="633" r:id="rId27"/>
    <p:sldId id="607" r:id="rId28"/>
    <p:sldId id="608" r:id="rId29"/>
    <p:sldId id="609" r:id="rId30"/>
    <p:sldId id="610" r:id="rId31"/>
    <p:sldId id="611" r:id="rId32"/>
    <p:sldId id="634" r:id="rId33"/>
    <p:sldId id="612" r:id="rId34"/>
    <p:sldId id="614" r:id="rId35"/>
    <p:sldId id="635" r:id="rId36"/>
    <p:sldId id="636" r:id="rId37"/>
    <p:sldId id="615" r:id="rId38"/>
    <p:sldId id="616" r:id="rId39"/>
    <p:sldId id="621" r:id="rId40"/>
    <p:sldId id="637" r:id="rId4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862">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CD2"/>
    <a:srgbClr val="D10E70"/>
    <a:srgbClr val="2C08D2"/>
    <a:srgbClr val="D1180D"/>
    <a:srgbClr val="D18711"/>
    <a:srgbClr val="D15A0F"/>
    <a:srgbClr val="1A8BD3"/>
    <a:srgbClr val="1745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2" autoAdjust="0"/>
    <p:restoredTop sz="79607" autoAdjust="0"/>
  </p:normalViewPr>
  <p:slideViewPr>
    <p:cSldViewPr snapToGrid="0">
      <p:cViewPr>
        <p:scale>
          <a:sx n="78" d="100"/>
          <a:sy n="78" d="100"/>
        </p:scale>
        <p:origin x="-672" y="120"/>
      </p:cViewPr>
      <p:guideLst>
        <p:guide orient="horz" pos="862"/>
        <p:guide pos="33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dirty="0"/>
          </a:p>
        </p:txBody>
      </p:sp>
      <p:sp>
        <p:nvSpPr>
          <p:cNvPr id="1126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dirty="0"/>
          </a:p>
        </p:txBody>
      </p:sp>
      <p:sp>
        <p:nvSpPr>
          <p:cNvPr id="1126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dirty="0"/>
          </a:p>
        </p:txBody>
      </p:sp>
      <p:sp>
        <p:nvSpPr>
          <p:cNvPr id="1126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2B897849-907E-490A-9835-1505BEBF6276}" type="slidenum">
              <a:rPr lang="en-US"/>
              <a:pPr>
                <a:defRPr/>
              </a:pPr>
              <a:t>‹#›</a:t>
            </a:fld>
            <a:endParaRPr lang="en-US" dirty="0"/>
          </a:p>
        </p:txBody>
      </p:sp>
    </p:spTree>
    <p:extLst>
      <p:ext uri="{BB962C8B-B14F-4D97-AF65-F5344CB8AC3E}">
        <p14:creationId xmlns:p14="http://schemas.microsoft.com/office/powerpoint/2010/main" xmlns="" val="30597288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dirty="0"/>
          </a:p>
        </p:txBody>
      </p:sp>
      <p:sp>
        <p:nvSpPr>
          <p:cNvPr id="921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dirty="0"/>
          </a:p>
        </p:txBody>
      </p:sp>
      <p:sp>
        <p:nvSpPr>
          <p:cNvPr id="922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3116968E-A47D-433E-9F1E-13B567A9FFB0}" type="slidenum">
              <a:rPr lang="en-US"/>
              <a:pPr>
                <a:defRPr/>
              </a:pPr>
              <a:t>‹#›</a:t>
            </a:fld>
            <a:endParaRPr lang="en-US" dirty="0"/>
          </a:p>
        </p:txBody>
      </p:sp>
    </p:spTree>
    <p:extLst>
      <p:ext uri="{BB962C8B-B14F-4D97-AF65-F5344CB8AC3E}">
        <p14:creationId xmlns:p14="http://schemas.microsoft.com/office/powerpoint/2010/main" xmlns="" val="39981503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a:t>
            </a:fld>
            <a:endParaRPr lang="en-US" dirty="0"/>
          </a:p>
        </p:txBody>
      </p:sp>
    </p:spTree>
    <p:extLst>
      <p:ext uri="{BB962C8B-B14F-4D97-AF65-F5344CB8AC3E}">
        <p14:creationId xmlns:p14="http://schemas.microsoft.com/office/powerpoint/2010/main" xmlns="" val="388907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Entrained air is particularly desirable in any concrete that will be exposed to freezing weather while in service. Concrete that is not air entrained can suffer strength loss and internal as well as surface damage as a result of freezing and thawing, as shown in this graph. Air entrainment provides the capacity to absorb stresses due to ice formation within the concrete. Air entrainment should always be used for construction during the freezing months. The exception is concrete work done under roof where there is no chance that rain, snow, or water from other sources can saturate the concrete and where there is no chance of freezing.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likelihood of</a:t>
            </a:r>
            <a:r>
              <a:rPr lang="en-US" baseline="0" dirty="0" smtClean="0"/>
              <a:t> water saturating a concrete floor during construction. Snow accumulated on the top deck and when heaters were used underneath to warm the deck below, the snow melted. Water ran through floor openings down to an unheated level. The water-saturated concrete froze, which caused a strength loss, particularly at the floor surface (pictured here).</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temperature of fresh concrete</a:t>
            </a:r>
            <a:r>
              <a:rPr lang="en-US" baseline="0" dirty="0" smtClean="0"/>
              <a:t> as mixed should not be less than shown in Lines 1,2, or 3 of this table for the respective thickness of section. Note that lower concrete temperatures are recommended for more massive concrete sections because heat generated during hydration is dissipated less rapidly in heavier sections. The recommended concrete temperatures as mixed are higher for colder weather.</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u="none" dirty="0" smtClean="0"/>
              <a:t>Where:</a:t>
            </a:r>
          </a:p>
          <a:p>
            <a:endParaRPr lang="en-US" b="0" i="0" u="none" dirty="0" smtClean="0"/>
          </a:p>
          <a:p>
            <a:r>
              <a:rPr lang="en-US" b="0" i="0" u="none" dirty="0" smtClean="0"/>
              <a:t>T = temperature</a:t>
            </a:r>
            <a:r>
              <a:rPr lang="en-US" b="0" i="0" u="none" baseline="0" dirty="0" smtClean="0"/>
              <a:t> in degrees Celsius (Fahrenheit) of the fresh concrete</a:t>
            </a:r>
          </a:p>
          <a:p>
            <a:r>
              <a:rPr lang="en-US" sz="1200" i="0" kern="1200" dirty="0" smtClean="0">
                <a:solidFill>
                  <a:schemeClr val="tx1"/>
                </a:solidFill>
                <a:latin typeface="Arial" charset="0"/>
                <a:ea typeface="ＭＳ Ｐゴシック" pitchFamily="1" charset="-128"/>
                <a:cs typeface="+mn-cs"/>
              </a:rPr>
              <a:t>T</a:t>
            </a:r>
            <a:r>
              <a:rPr lang="en-US" sz="1200" i="0" kern="1200" baseline="-25000" dirty="0" smtClean="0">
                <a:solidFill>
                  <a:schemeClr val="tx1"/>
                </a:solidFill>
                <a:latin typeface="Arial" charset="0"/>
                <a:ea typeface="ＭＳ Ｐゴシック" pitchFamily="1" charset="-128"/>
                <a:cs typeface="+mn-cs"/>
              </a:rPr>
              <a:t>a, </a:t>
            </a:r>
            <a:r>
              <a:rPr lang="en-US" sz="1200" i="0" kern="1200" dirty="0" smtClean="0">
                <a:solidFill>
                  <a:schemeClr val="tx1"/>
                </a:solidFill>
                <a:latin typeface="Arial" charset="0"/>
                <a:ea typeface="ＭＳ Ｐゴシック" pitchFamily="1" charset="-128"/>
                <a:cs typeface="+mn-cs"/>
              </a:rPr>
              <a:t>T</a:t>
            </a:r>
            <a:r>
              <a:rPr lang="en-US" sz="1200" i="0" kern="1200" baseline="-25000" dirty="0" smtClean="0">
                <a:solidFill>
                  <a:schemeClr val="tx1"/>
                </a:solidFill>
                <a:latin typeface="Arial" charset="0"/>
                <a:ea typeface="ＭＳ Ｐゴシック" pitchFamily="1" charset="-128"/>
                <a:cs typeface="+mn-cs"/>
              </a:rPr>
              <a:t>s, </a:t>
            </a:r>
            <a:r>
              <a:rPr lang="en-US" sz="1200" i="0" kern="1200" dirty="0" err="1" smtClean="0">
                <a:solidFill>
                  <a:schemeClr val="tx1"/>
                </a:solidFill>
                <a:latin typeface="Arial" charset="0"/>
                <a:ea typeface="ＭＳ Ｐゴシック" pitchFamily="1" charset="-128"/>
                <a:cs typeface="+mn-cs"/>
              </a:rPr>
              <a:t>T</a:t>
            </a:r>
            <a:r>
              <a:rPr lang="en-US" sz="1200" i="0" kern="1200" baseline="-25000" dirty="0" err="1" smtClean="0">
                <a:solidFill>
                  <a:schemeClr val="tx1"/>
                </a:solidFill>
                <a:latin typeface="Arial" charset="0"/>
                <a:ea typeface="ＭＳ Ｐゴシック" pitchFamily="1" charset="-128"/>
                <a:cs typeface="+mn-cs"/>
              </a:rPr>
              <a:t>c</a:t>
            </a:r>
            <a:r>
              <a:rPr lang="en-US" sz="1200" i="0" kern="1200" baseline="-25000" dirty="0" smtClean="0">
                <a:solidFill>
                  <a:schemeClr val="tx1"/>
                </a:solidFill>
                <a:latin typeface="Arial" charset="0"/>
                <a:ea typeface="ＭＳ Ｐゴシック" pitchFamily="1" charset="-128"/>
                <a:cs typeface="+mn-cs"/>
              </a:rPr>
              <a:t>, </a:t>
            </a:r>
            <a:r>
              <a:rPr lang="en-US" sz="1200" i="0" kern="1200" dirty="0" err="1" smtClean="0">
                <a:solidFill>
                  <a:schemeClr val="tx1"/>
                </a:solidFill>
                <a:latin typeface="Arial" charset="0"/>
                <a:ea typeface="ＭＳ Ｐゴシック" pitchFamily="1" charset="-128"/>
                <a:cs typeface="+mn-cs"/>
              </a:rPr>
              <a:t>T</a:t>
            </a:r>
            <a:r>
              <a:rPr lang="en-US" sz="1200" i="0" kern="1200" baseline="-25000" dirty="0" err="1" smtClean="0">
                <a:solidFill>
                  <a:schemeClr val="tx1"/>
                </a:solidFill>
                <a:latin typeface="Arial" charset="0"/>
                <a:ea typeface="ＭＳ Ｐゴシック" pitchFamily="1" charset="-128"/>
                <a:cs typeface="+mn-cs"/>
              </a:rPr>
              <a:t>w</a:t>
            </a:r>
            <a:r>
              <a:rPr lang="en-US" sz="1200" i="0" kern="1200" baseline="-25000" dirty="0" smtClean="0">
                <a:solidFill>
                  <a:schemeClr val="tx1"/>
                </a:solidFill>
                <a:latin typeface="Arial" charset="0"/>
                <a:ea typeface="ＭＳ Ｐゴシック" pitchFamily="1" charset="-128"/>
                <a:cs typeface="+mn-cs"/>
              </a:rPr>
              <a:t>, </a:t>
            </a:r>
            <a:r>
              <a:rPr lang="en-US" sz="1200" i="0" kern="1200" baseline="0" dirty="0" smtClean="0">
                <a:solidFill>
                  <a:schemeClr val="tx1"/>
                </a:solidFill>
                <a:latin typeface="Arial" charset="0"/>
                <a:ea typeface="ＭＳ Ｐゴシック" pitchFamily="1" charset="-128"/>
                <a:cs typeface="+mn-cs"/>
              </a:rPr>
              <a:t>and </a:t>
            </a:r>
            <a:r>
              <a:rPr lang="en-US" sz="1200" i="0" kern="1200" dirty="0" err="1" smtClean="0">
                <a:solidFill>
                  <a:schemeClr val="tx1"/>
                </a:solidFill>
                <a:latin typeface="Arial" charset="0"/>
                <a:ea typeface="ＭＳ Ｐゴシック" pitchFamily="1" charset="-128"/>
                <a:cs typeface="+mn-cs"/>
              </a:rPr>
              <a:t>T</a:t>
            </a:r>
            <a:r>
              <a:rPr lang="en-US" sz="1200" i="0" kern="1200" baseline="-25000" dirty="0" err="1" smtClean="0">
                <a:solidFill>
                  <a:schemeClr val="tx1"/>
                </a:solidFill>
                <a:latin typeface="Arial" charset="0"/>
                <a:ea typeface="ＭＳ Ｐゴシック" pitchFamily="1" charset="-128"/>
                <a:cs typeface="+mn-cs"/>
              </a:rPr>
              <a:t>ws</a:t>
            </a:r>
            <a:r>
              <a:rPr lang="en-US" sz="1200" i="0" kern="1200" baseline="-25000" dirty="0" smtClean="0">
                <a:solidFill>
                  <a:schemeClr val="tx1"/>
                </a:solidFill>
                <a:latin typeface="Arial" charset="0"/>
                <a:ea typeface="ＭＳ Ｐゴシック" pitchFamily="1" charset="-128"/>
                <a:cs typeface="+mn-cs"/>
              </a:rPr>
              <a:t> </a:t>
            </a:r>
            <a:r>
              <a:rPr lang="en-US" sz="1200" i="0" kern="1200" baseline="0" dirty="0" smtClean="0">
                <a:solidFill>
                  <a:schemeClr val="tx1"/>
                </a:solidFill>
                <a:latin typeface="Arial" charset="0"/>
                <a:ea typeface="ＭＳ Ｐゴシック" pitchFamily="1" charset="-128"/>
                <a:cs typeface="+mn-cs"/>
              </a:rPr>
              <a:t>and </a:t>
            </a:r>
            <a:r>
              <a:rPr lang="en-US" sz="1200" i="0" kern="1200" dirty="0" err="1" smtClean="0">
                <a:solidFill>
                  <a:schemeClr val="tx1"/>
                </a:solidFill>
                <a:latin typeface="Arial" charset="0"/>
                <a:ea typeface="ＭＳ Ｐゴシック" pitchFamily="1" charset="-128"/>
                <a:cs typeface="+mn-cs"/>
              </a:rPr>
              <a:t>T</a:t>
            </a:r>
            <a:r>
              <a:rPr lang="en-US" sz="1200" i="0" kern="1200" baseline="-25000" dirty="0" err="1" smtClean="0">
                <a:solidFill>
                  <a:schemeClr val="tx1"/>
                </a:solidFill>
                <a:latin typeface="Arial" charset="0"/>
                <a:ea typeface="ＭＳ Ｐゴシック" pitchFamily="1" charset="-128"/>
                <a:cs typeface="+mn-cs"/>
              </a:rPr>
              <a:t>wa</a:t>
            </a:r>
            <a:r>
              <a:rPr lang="en-US" sz="1200" i="0" kern="1200" baseline="-25000" dirty="0" smtClean="0">
                <a:solidFill>
                  <a:schemeClr val="tx1"/>
                </a:solidFill>
                <a:latin typeface="Arial" charset="0"/>
                <a:ea typeface="ＭＳ Ｐゴシック" pitchFamily="1" charset="-128"/>
                <a:cs typeface="+mn-cs"/>
              </a:rPr>
              <a:t> </a:t>
            </a:r>
            <a:r>
              <a:rPr lang="en-US" sz="1200" i="0" kern="1200" baseline="0" dirty="0" smtClean="0">
                <a:solidFill>
                  <a:schemeClr val="tx1"/>
                </a:solidFill>
                <a:latin typeface="Arial" charset="0"/>
                <a:ea typeface="ＭＳ Ｐゴシック" pitchFamily="1" charset="-128"/>
                <a:cs typeface="+mn-cs"/>
              </a:rPr>
              <a:t>= temperature in degrees Celsius (Fahrenheit) of the coarse aggregate, sand, cement, added mixing water, and free moisture on sand and free moisture on coarse aggregate; generally </a:t>
            </a:r>
            <a:r>
              <a:rPr lang="en-US" sz="1200" i="0" kern="1200" dirty="0" smtClean="0">
                <a:solidFill>
                  <a:schemeClr val="tx1"/>
                </a:solidFill>
                <a:latin typeface="Arial" charset="0"/>
                <a:ea typeface="ＭＳ Ｐゴシック" pitchFamily="1" charset="-128"/>
                <a:cs typeface="+mn-cs"/>
              </a:rPr>
              <a:t>T</a:t>
            </a:r>
            <a:r>
              <a:rPr lang="en-US" sz="1200" i="0" kern="1200" baseline="-25000" dirty="0" smtClean="0">
                <a:solidFill>
                  <a:schemeClr val="tx1"/>
                </a:solidFill>
                <a:latin typeface="Arial" charset="0"/>
                <a:ea typeface="ＭＳ Ｐゴシック" pitchFamily="1" charset="-128"/>
                <a:cs typeface="+mn-cs"/>
              </a:rPr>
              <a:t>s</a:t>
            </a:r>
            <a:r>
              <a:rPr lang="en-US" sz="1200" i="0" kern="1200" baseline="0" dirty="0" smtClean="0">
                <a:solidFill>
                  <a:schemeClr val="tx1"/>
                </a:solidFill>
                <a:latin typeface="Arial" charset="0"/>
                <a:ea typeface="ＭＳ Ｐゴシック" pitchFamily="1" charset="-128"/>
                <a:cs typeface="+mn-cs"/>
              </a:rPr>
              <a:t> = </a:t>
            </a:r>
            <a:r>
              <a:rPr lang="en-US" sz="1200" i="0" kern="1200" dirty="0" err="1" smtClean="0">
                <a:solidFill>
                  <a:schemeClr val="tx1"/>
                </a:solidFill>
                <a:latin typeface="Arial" charset="0"/>
                <a:ea typeface="ＭＳ Ｐゴシック" pitchFamily="1" charset="-128"/>
                <a:cs typeface="+mn-cs"/>
              </a:rPr>
              <a:t>T</a:t>
            </a:r>
            <a:r>
              <a:rPr lang="en-US" sz="1200" i="0" kern="1200" baseline="-25000" dirty="0" err="1" smtClean="0">
                <a:solidFill>
                  <a:schemeClr val="tx1"/>
                </a:solidFill>
                <a:latin typeface="Arial" charset="0"/>
                <a:ea typeface="ＭＳ Ｐゴシック" pitchFamily="1" charset="-128"/>
                <a:cs typeface="+mn-cs"/>
              </a:rPr>
              <a:t>ws</a:t>
            </a:r>
            <a:r>
              <a:rPr lang="en-US" sz="1200" i="0" kern="1200" baseline="0" dirty="0" smtClean="0">
                <a:solidFill>
                  <a:schemeClr val="tx1"/>
                </a:solidFill>
                <a:latin typeface="Arial" charset="0"/>
                <a:ea typeface="ＭＳ Ｐゴシック" pitchFamily="1" charset="-128"/>
                <a:cs typeface="+mn-cs"/>
              </a:rPr>
              <a:t> and </a:t>
            </a:r>
            <a:r>
              <a:rPr lang="en-US" sz="1200" i="0" kern="1200" dirty="0" smtClean="0">
                <a:solidFill>
                  <a:schemeClr val="tx1"/>
                </a:solidFill>
                <a:latin typeface="Arial" charset="0"/>
                <a:ea typeface="ＭＳ Ｐゴシック" pitchFamily="1" charset="-128"/>
                <a:cs typeface="+mn-cs"/>
              </a:rPr>
              <a:t>T</a:t>
            </a:r>
            <a:r>
              <a:rPr lang="en-US" sz="1200" i="0" kern="1200" baseline="-25000" dirty="0" smtClean="0">
                <a:solidFill>
                  <a:schemeClr val="tx1"/>
                </a:solidFill>
                <a:latin typeface="Arial" charset="0"/>
                <a:ea typeface="ＭＳ Ｐゴシック" pitchFamily="1" charset="-128"/>
                <a:cs typeface="+mn-cs"/>
              </a:rPr>
              <a:t>a </a:t>
            </a:r>
            <a:r>
              <a:rPr lang="en-US" sz="1200" i="0" kern="1200" baseline="0" dirty="0" smtClean="0">
                <a:solidFill>
                  <a:schemeClr val="tx1"/>
                </a:solidFill>
                <a:latin typeface="Arial" charset="0"/>
                <a:ea typeface="ＭＳ Ｐゴシック" pitchFamily="1" charset="-128"/>
                <a:cs typeface="+mn-cs"/>
              </a:rPr>
              <a:t>= </a:t>
            </a:r>
            <a:r>
              <a:rPr lang="en-US" sz="1200" i="0" kern="1200" dirty="0" err="1" smtClean="0">
                <a:solidFill>
                  <a:schemeClr val="tx1"/>
                </a:solidFill>
                <a:latin typeface="Arial" charset="0"/>
                <a:ea typeface="ＭＳ Ｐゴシック" pitchFamily="1" charset="-128"/>
                <a:cs typeface="+mn-cs"/>
              </a:rPr>
              <a:t>T</a:t>
            </a:r>
            <a:r>
              <a:rPr lang="en-US" sz="1200" i="0" kern="1200" baseline="-25000" dirty="0" err="1" smtClean="0">
                <a:solidFill>
                  <a:schemeClr val="tx1"/>
                </a:solidFill>
                <a:latin typeface="Arial" charset="0"/>
                <a:ea typeface="ＭＳ Ｐゴシック" pitchFamily="1" charset="-128"/>
                <a:cs typeface="+mn-cs"/>
              </a:rPr>
              <a:t>wa</a:t>
            </a:r>
            <a:endParaRPr lang="en-US" sz="1200" i="0" kern="1200" baseline="-25000" dirty="0" smtClean="0">
              <a:solidFill>
                <a:schemeClr val="tx1"/>
              </a:solidFill>
              <a:latin typeface="Arial" charset="0"/>
              <a:ea typeface="ＭＳ Ｐゴシック" pitchFamily="1" charset="-128"/>
              <a:cs typeface="+mn-cs"/>
            </a:endParaRPr>
          </a:p>
          <a:p>
            <a:endParaRPr lang="en-US" sz="1200" i="0" kern="1200" baseline="-25000" dirty="0" smtClean="0">
              <a:solidFill>
                <a:schemeClr val="tx1"/>
              </a:solidFill>
              <a:latin typeface="Arial" charset="0"/>
              <a:ea typeface="ＭＳ Ｐゴシック" pitchFamily="1" charset="-128"/>
              <a:cs typeface="+mn-cs"/>
            </a:endParaRPr>
          </a:p>
          <a:p>
            <a:r>
              <a:rPr lang="en-US" sz="1200" i="0" kern="1200" dirty="0" smtClean="0">
                <a:solidFill>
                  <a:schemeClr val="tx1"/>
                </a:solidFill>
                <a:latin typeface="Arial" charset="0"/>
                <a:ea typeface="ＭＳ Ｐゴシック" pitchFamily="1" charset="-128"/>
                <a:cs typeface="+mn-cs"/>
              </a:rPr>
              <a:t>M</a:t>
            </a:r>
            <a:r>
              <a:rPr lang="en-US" sz="1200" i="0" kern="1200" baseline="-25000" dirty="0" smtClean="0">
                <a:solidFill>
                  <a:schemeClr val="tx1"/>
                </a:solidFill>
                <a:latin typeface="Arial" charset="0"/>
                <a:ea typeface="ＭＳ Ｐゴシック" pitchFamily="1" charset="-128"/>
                <a:cs typeface="+mn-cs"/>
              </a:rPr>
              <a:t>a</a:t>
            </a:r>
            <a:r>
              <a:rPr lang="en-US" sz="1200" i="0" kern="1200" baseline="0" dirty="0" smtClean="0">
                <a:solidFill>
                  <a:schemeClr val="tx1"/>
                </a:solidFill>
                <a:latin typeface="Arial" charset="0"/>
                <a:ea typeface="ＭＳ Ｐゴシック" pitchFamily="1" charset="-128"/>
                <a:cs typeface="+mn-cs"/>
              </a:rPr>
              <a:t>, </a:t>
            </a:r>
            <a:r>
              <a:rPr lang="en-US" sz="1200" i="0" kern="1200" dirty="0" smtClean="0">
                <a:solidFill>
                  <a:schemeClr val="tx1"/>
                </a:solidFill>
                <a:latin typeface="Arial" charset="0"/>
                <a:ea typeface="ＭＳ Ｐゴシック" pitchFamily="1" charset="-128"/>
                <a:cs typeface="+mn-cs"/>
              </a:rPr>
              <a:t>M</a:t>
            </a:r>
            <a:r>
              <a:rPr lang="en-US" sz="1200" i="0" kern="1200" baseline="-25000" dirty="0" smtClean="0">
                <a:solidFill>
                  <a:schemeClr val="tx1"/>
                </a:solidFill>
                <a:latin typeface="Arial" charset="0"/>
                <a:ea typeface="ＭＳ Ｐゴシック" pitchFamily="1" charset="-128"/>
                <a:cs typeface="+mn-cs"/>
              </a:rPr>
              <a:t>s</a:t>
            </a:r>
            <a:r>
              <a:rPr lang="en-US" sz="1200" i="0" kern="1200" baseline="0" dirty="0" smtClean="0">
                <a:solidFill>
                  <a:schemeClr val="tx1"/>
                </a:solidFill>
                <a:latin typeface="Arial" charset="0"/>
                <a:ea typeface="ＭＳ Ｐゴシック" pitchFamily="1" charset="-128"/>
                <a:cs typeface="+mn-cs"/>
              </a:rPr>
              <a:t>, </a:t>
            </a:r>
            <a:r>
              <a:rPr lang="en-US" sz="1200" i="0" kern="1200" dirty="0" smtClean="0">
                <a:solidFill>
                  <a:schemeClr val="tx1"/>
                </a:solidFill>
                <a:latin typeface="Arial" charset="0"/>
                <a:ea typeface="ＭＳ Ｐゴシック" pitchFamily="1" charset="-128"/>
                <a:cs typeface="+mn-cs"/>
              </a:rPr>
              <a:t>M</a:t>
            </a:r>
            <a:r>
              <a:rPr lang="en-US" sz="1200" i="0" kern="1200" baseline="-25000" dirty="0" smtClean="0">
                <a:solidFill>
                  <a:schemeClr val="tx1"/>
                </a:solidFill>
                <a:latin typeface="Arial" charset="0"/>
                <a:ea typeface="ＭＳ Ｐゴシック" pitchFamily="1" charset="-128"/>
                <a:cs typeface="+mn-cs"/>
              </a:rPr>
              <a:t>c</a:t>
            </a:r>
            <a:r>
              <a:rPr lang="en-US" sz="1200" i="0" kern="1200" baseline="0" dirty="0" smtClean="0">
                <a:solidFill>
                  <a:schemeClr val="tx1"/>
                </a:solidFill>
                <a:latin typeface="Arial" charset="0"/>
                <a:ea typeface="ＭＳ Ｐゴシック" pitchFamily="1" charset="-128"/>
                <a:cs typeface="+mn-cs"/>
              </a:rPr>
              <a:t>, </a:t>
            </a:r>
            <a:r>
              <a:rPr lang="en-US" sz="1200" i="0" kern="1200" dirty="0" smtClean="0">
                <a:solidFill>
                  <a:schemeClr val="tx1"/>
                </a:solidFill>
                <a:latin typeface="Arial" charset="0"/>
                <a:ea typeface="ＭＳ Ｐゴシック" pitchFamily="1" charset="-128"/>
                <a:cs typeface="+mn-cs"/>
              </a:rPr>
              <a:t>M</a:t>
            </a:r>
            <a:r>
              <a:rPr lang="en-US" sz="1200" i="0" kern="1200" baseline="-25000" dirty="0" smtClean="0">
                <a:solidFill>
                  <a:schemeClr val="tx1"/>
                </a:solidFill>
                <a:latin typeface="Arial" charset="0"/>
                <a:ea typeface="ＭＳ Ｐゴシック" pitchFamily="1" charset="-128"/>
                <a:cs typeface="+mn-cs"/>
              </a:rPr>
              <a:t>w</a:t>
            </a:r>
            <a:r>
              <a:rPr lang="en-US" sz="1200" i="0" kern="1200" baseline="0" dirty="0" smtClean="0">
                <a:solidFill>
                  <a:schemeClr val="tx1"/>
                </a:solidFill>
                <a:latin typeface="Arial" charset="0"/>
                <a:ea typeface="ＭＳ Ｐゴシック" pitchFamily="1" charset="-128"/>
                <a:cs typeface="+mn-cs"/>
              </a:rPr>
              <a:t>, </a:t>
            </a:r>
            <a:r>
              <a:rPr lang="en-US" sz="1200" i="0" kern="1200" dirty="0" err="1" smtClean="0">
                <a:solidFill>
                  <a:schemeClr val="tx1"/>
                </a:solidFill>
                <a:latin typeface="Arial" charset="0"/>
                <a:ea typeface="ＭＳ Ｐゴシック" pitchFamily="1" charset="-128"/>
                <a:cs typeface="+mn-cs"/>
              </a:rPr>
              <a:t>M</a:t>
            </a:r>
            <a:r>
              <a:rPr lang="en-US" sz="1200" i="0" kern="1200" baseline="-25000" dirty="0" err="1" smtClean="0">
                <a:solidFill>
                  <a:schemeClr val="tx1"/>
                </a:solidFill>
                <a:latin typeface="Arial" charset="0"/>
                <a:ea typeface="ＭＳ Ｐゴシック" pitchFamily="1" charset="-128"/>
                <a:cs typeface="+mn-cs"/>
              </a:rPr>
              <a:t>ws</a:t>
            </a:r>
            <a:r>
              <a:rPr lang="en-US" sz="1200" i="0" kern="1200" baseline="0" dirty="0" smtClean="0">
                <a:solidFill>
                  <a:schemeClr val="tx1"/>
                </a:solidFill>
                <a:latin typeface="Arial" charset="0"/>
                <a:ea typeface="ＭＳ Ｐゴシック" pitchFamily="1" charset="-128"/>
                <a:cs typeface="+mn-cs"/>
              </a:rPr>
              <a:t> and </a:t>
            </a:r>
            <a:r>
              <a:rPr lang="en-US" sz="1200" i="0" kern="1200" dirty="0" err="1" smtClean="0">
                <a:solidFill>
                  <a:schemeClr val="tx1"/>
                </a:solidFill>
                <a:latin typeface="Arial" charset="0"/>
                <a:ea typeface="ＭＳ Ｐゴシック" pitchFamily="1" charset="-128"/>
                <a:cs typeface="+mn-cs"/>
              </a:rPr>
              <a:t>M</a:t>
            </a:r>
            <a:r>
              <a:rPr lang="en-US" sz="1200" i="0" kern="1200" baseline="-25000" dirty="0" err="1" smtClean="0">
                <a:solidFill>
                  <a:schemeClr val="tx1"/>
                </a:solidFill>
                <a:latin typeface="Arial" charset="0"/>
                <a:ea typeface="ＭＳ Ｐゴシック" pitchFamily="1" charset="-128"/>
                <a:cs typeface="+mn-cs"/>
              </a:rPr>
              <a:t>wa</a:t>
            </a:r>
            <a:r>
              <a:rPr lang="en-US" sz="1200" i="0" kern="1200" baseline="0" dirty="0" smtClean="0">
                <a:solidFill>
                  <a:schemeClr val="tx1"/>
                </a:solidFill>
                <a:latin typeface="Arial" charset="0"/>
                <a:ea typeface="ＭＳ Ｐゴシック" pitchFamily="1" charset="-128"/>
                <a:cs typeface="+mn-cs"/>
              </a:rPr>
              <a:t> = mass in kilograms (pounds) of the coarse aggregate, sand, cement, mixing water, free moisture on sand, and free moisture on coarse aggregate</a:t>
            </a:r>
          </a:p>
          <a:p>
            <a:endParaRPr lang="en-US" b="0" i="0" u="none"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Of the ingredients used to make concrete, mixing</a:t>
            </a:r>
            <a:r>
              <a:rPr lang="en-US" baseline="0" dirty="0" smtClean="0"/>
              <a:t> water is the easiest and most practical to heat. The mass of aggregates and cement in concrete is much greater than the mass of water. The graph shows the temperature of mixing water needed to produce heated concrete of required temperature. Temperatures are based on the mixture shown but are reasonably accurate for other typical mixtures.</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concrete should be placed in the forms before its temperature drops below that given on Line 4 in the table discussed in a previous slide.</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To avoid cracking of the concrete due to sudden temperature change at the end of the curing period, ACI Committee 306 requires that the source of heat and cover protection be slowly removed. The maximum allowable temperature drop during the first 24 hours after the end of the protection is shown in this table. The temperature drops apply to surface temperatures. Notice that the cooling rates for surfaces of mass concrete (thick sections) are lower than they are for thinner members.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Calibrated thermometers are needed to check the concrete temperatures as delivered, as placed, and as maintained. An inexpensive pocket thermometer is shown on the left. After the concrete has hardened, temperatures can be checked with special surface thermometers or with an ordinary thermometer that is kept covered with insulating blankets. A simple way to check temperature below the concrete surface is shown on the right. Instead of filling the hole with a fluid, it can be fitted with insulation. In that application the bulb would remain exposed.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Concrete test cylinders must be maintained at a temperature between 16°C (60°F) and 27°C (80°F) at the jobsite for up to 48 hours until they are taken to a laboratory for. For concrete mixtures with a specified strength of 40 </a:t>
            </a:r>
            <a:r>
              <a:rPr lang="en-US" sz="1200" kern="1200" baseline="0" dirty="0" err="1" smtClean="0">
                <a:solidFill>
                  <a:schemeClr val="tx1"/>
                </a:solidFill>
                <a:latin typeface="Arial" charset="0"/>
                <a:ea typeface="ＭＳ Ｐゴシック" pitchFamily="1" charset="-128"/>
                <a:cs typeface="+mn-cs"/>
              </a:rPr>
              <a:t>MPa</a:t>
            </a:r>
            <a:r>
              <a:rPr lang="en-US" sz="1200" kern="1200" baseline="0" dirty="0" smtClean="0">
                <a:solidFill>
                  <a:schemeClr val="tx1"/>
                </a:solidFill>
                <a:latin typeface="Arial" charset="0"/>
                <a:ea typeface="ＭＳ Ｐゴシック" pitchFamily="1" charset="-128"/>
                <a:cs typeface="+mn-cs"/>
              </a:rPr>
              <a:t> (6,000 psi) or greater, the initial curing temperature shall be between 20°C and 26°C (68°F and 78°F). During this period, cylinders should be kept in a curing box and covered with a </a:t>
            </a:r>
            <a:r>
              <a:rPr lang="en-US" sz="1200" kern="1200" baseline="0" dirty="0" err="1" smtClean="0">
                <a:solidFill>
                  <a:schemeClr val="tx1"/>
                </a:solidFill>
                <a:latin typeface="Arial" charset="0"/>
                <a:ea typeface="ＭＳ Ｐゴシック" pitchFamily="1" charset="-128"/>
                <a:cs typeface="+mn-cs"/>
              </a:rPr>
              <a:t>nonabsorptive</a:t>
            </a:r>
            <a:r>
              <a:rPr lang="en-US" sz="1200" kern="1200" baseline="0" dirty="0" smtClean="0">
                <a:solidFill>
                  <a:schemeClr val="tx1"/>
                </a:solidFill>
                <a:latin typeface="Arial" charset="0"/>
                <a:ea typeface="ＭＳ Ｐゴシック" pitchFamily="1" charset="-128"/>
                <a:cs typeface="+mn-cs"/>
              </a:rPr>
              <a:t>, nonreactive plate or impervious plastic bag. The temperature in the box should be accurately controlled by a thermostat.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a:t>
            </a:fld>
            <a:endParaRPr lang="en-US" dirty="0"/>
          </a:p>
        </p:txBody>
      </p:sp>
    </p:spTree>
    <p:extLst>
      <p:ext uri="{BB962C8B-B14F-4D97-AF65-F5344CB8AC3E}">
        <p14:creationId xmlns:p14="http://schemas.microsoft.com/office/powerpoint/2010/main" xmlns="" val="3911059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Placing concrete for floor</a:t>
            </a:r>
            <a:r>
              <a:rPr lang="en-US" baseline="0" dirty="0" smtClean="0"/>
              <a:t> slabs and exposed footings should be delayed until the ground thaws and warms sufficiently to ensure that it will not freeze again during the protection and curing period.</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left table shows recommended duration of concrete protection in cold weather – air-entrained concrete. The right table shows recommended duration of concrete protection for Fully Stressed, Exposed, Air-Entrained Concrete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sz="1200" kern="1200" dirty="0" smtClean="0">
                <a:solidFill>
                  <a:schemeClr val="tx1"/>
                </a:solidFill>
                <a:latin typeface="Arial" charset="0"/>
                <a:ea typeface="ＭＳ Ｐゴシック" pitchFamily="1" charset="-128"/>
                <a:cs typeface="+mn-cs"/>
              </a:rPr>
              <a:t>However, there are advantages to having a mix that will produce a high strength at an early age; for example, artificial heat can be cut off sooner, and forms can be recycled faster.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When slab finishing is completed, insulating blankets or other insulation must be placed on top of the slab to ensure that proper curing temperatures are maintained. The insulation value (R) necessary to maintain the concrete surface temperature of walls and slabs above ground at 10°C (50°F) or above for 7 days may be estimated from these graphs. To maintain a temperature for longer periods, more insulation is required. ACI 306 has additional graphs and tables for slabs placed on ground at a temperature of 2°C (35°F).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Insulation can be selected based on R values provided by insulation manufacturers or by using the information in this table. When concrete strength development is not determined, a conservative estimate can be made if adequate protection at the recommended temperature is provided for the duration of time found in the previously shown table, concreting above ground.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Heated enclosures are very effective for protecting concrete in cold weather, but are expensive. Enclosures can be of wood, canvas tarpaulins, or polyethylene film. Prefabricated, rigid plastic enclosures are also available. When enclosures are being constructed below a deck, the framework can be extended above the deck to serve as a windbreak. Typically, a height of 2 m (6 ft) will protect concrete and construction personnel against biting winds that cause temperature drops and excessive evaporation. Wind breaks may be taller or shorter depending on anticipated wind velocities, ambient temperatures, relative humidity, and concrete placement temperatures.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Heat and moisture can be retained in the concrete by covering it with commercial insulating blankets or </a:t>
            </a:r>
            <a:r>
              <a:rPr lang="en-US" sz="1200" kern="1200" baseline="0" dirty="0" err="1" smtClean="0">
                <a:solidFill>
                  <a:schemeClr val="tx1"/>
                </a:solidFill>
                <a:latin typeface="Arial" charset="0"/>
                <a:ea typeface="ＭＳ Ｐゴシック" pitchFamily="1" charset="-128"/>
                <a:cs typeface="+mn-cs"/>
              </a:rPr>
              <a:t>batt</a:t>
            </a:r>
            <a:r>
              <a:rPr lang="en-US" sz="1200" kern="1200" baseline="0" dirty="0" smtClean="0">
                <a:solidFill>
                  <a:schemeClr val="tx1"/>
                </a:solidFill>
                <a:latin typeface="Arial" charset="0"/>
                <a:ea typeface="ＭＳ Ｐゴシック" pitchFamily="1" charset="-128"/>
                <a:cs typeface="+mn-cs"/>
              </a:rPr>
              <a:t> insulation. The effectiveness of insulation can be determined by placing a thermometer under it and in contact with the concrete. Concrete pavements can be protected from cold weather by spreading 300 mm (1 ft) or more of dry straw or hay on the surface for insulation. Tarpaulins, polyethylene film, or waterproof paper should be used as a protective cover over the straw or hay to make the insulation more effective and prevent it from blowing away.  The higher the R value, the better the thermal resistance of a given material</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Stay-in-place insulating concrete forms (ICF) became popular for cold-weather construction in the 1990s. ICFs (shown on the left) can be used to successfully place concrete in ambient temperatures as low as -29°C (-20°F). Forms built for repeated use often can be economically insulated with commercial blanket or </a:t>
            </a:r>
            <a:r>
              <a:rPr lang="en-US" sz="1200" kern="1200" baseline="0" dirty="0" err="1" smtClean="0">
                <a:solidFill>
                  <a:schemeClr val="tx1"/>
                </a:solidFill>
                <a:latin typeface="Arial" charset="0"/>
                <a:ea typeface="ＭＳ Ｐゴシック" pitchFamily="1" charset="-128"/>
                <a:cs typeface="+mn-cs"/>
              </a:rPr>
              <a:t>batt</a:t>
            </a:r>
            <a:r>
              <a:rPr lang="en-US" sz="1200" kern="1200" baseline="0" dirty="0" smtClean="0">
                <a:solidFill>
                  <a:schemeClr val="tx1"/>
                </a:solidFill>
                <a:latin typeface="Arial" charset="0"/>
                <a:ea typeface="ＭＳ Ｐゴシック" pitchFamily="1" charset="-128"/>
                <a:cs typeface="+mn-cs"/>
              </a:rPr>
              <a:t> insulation. The insulation should have a tough moisture proof covering to withstand handling abuse and exposure to the weather. Rigid insulation can also be used (shown on the right).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types of heaters are used</a:t>
            </a:r>
            <a:r>
              <a:rPr lang="en-US" baseline="0" dirty="0" smtClean="0"/>
              <a:t> in cold weather concrete construction: direct fired (pictured left), indirect fired (pictured (right), and </a:t>
            </a:r>
            <a:r>
              <a:rPr lang="en-US" baseline="0" dirty="0" err="1" smtClean="0"/>
              <a:t>hydronic</a:t>
            </a:r>
            <a:r>
              <a:rPr lang="en-US" baseline="0" dirty="0" smtClean="0"/>
              <a:t> systems (upcoming). In direct fired heaters are vented to remove the products of combustion. Direct fired units can be used to heat the enclosed space beneath concrete placed for a floor or a roof deck.</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Concrete</a:t>
            </a:r>
            <a:r>
              <a:rPr lang="en-US" baseline="0" dirty="0" smtClean="0"/>
              <a:t> can be placed safely without damage from freezing in cold climates if certain precautions are taken. Preparations should be made to protect the concrete from excessively low temperatures. Concrete must be delivered at the proper temperature. Concrete should not be cast on frozen concrete or on frozen ground.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Left is an indirect-fired heater. Notice the vent pipe that carries combustion gases outside the enclosure. Right is a direct-fired heater installed through the enclosure, using a fresh air supply.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err="1" smtClean="0">
                <a:solidFill>
                  <a:schemeClr val="tx1"/>
                </a:solidFill>
                <a:latin typeface="Arial" charset="0"/>
                <a:ea typeface="ＭＳ Ｐゴシック" pitchFamily="1" charset="-128"/>
                <a:cs typeface="+mn-cs"/>
              </a:rPr>
              <a:t>Hydronic</a:t>
            </a:r>
            <a:r>
              <a:rPr lang="en-US" sz="1200" kern="1200" baseline="0" dirty="0" smtClean="0">
                <a:solidFill>
                  <a:schemeClr val="tx1"/>
                </a:solidFill>
                <a:latin typeface="Arial" charset="0"/>
                <a:ea typeface="ＭＳ Ｐゴシック" pitchFamily="1" charset="-128"/>
                <a:cs typeface="+mn-cs"/>
              </a:rPr>
              <a:t> systems transfer heat by circulating a glycol/water solution in a closed system of pipes or hoses. These systems transfer heat more efficiently than forced air systems without the negative effects of exhaust gases and drying of the concrete from air movement. Typical applications for </a:t>
            </a:r>
            <a:r>
              <a:rPr lang="en-US" sz="1200" kern="1200" baseline="0" dirty="0" err="1" smtClean="0">
                <a:solidFill>
                  <a:schemeClr val="tx1"/>
                </a:solidFill>
                <a:latin typeface="Arial" charset="0"/>
                <a:ea typeface="ＭＳ Ｐゴシック" pitchFamily="1" charset="-128"/>
                <a:cs typeface="+mn-cs"/>
              </a:rPr>
              <a:t>hydronic</a:t>
            </a:r>
            <a:r>
              <a:rPr lang="en-US" sz="1200" kern="1200" baseline="0" dirty="0" smtClean="0">
                <a:solidFill>
                  <a:schemeClr val="tx1"/>
                </a:solidFill>
                <a:latin typeface="Arial" charset="0"/>
                <a:ea typeface="ＭＳ Ｐゴシック" pitchFamily="1" charset="-128"/>
                <a:cs typeface="+mn-cs"/>
              </a:rPr>
              <a:t> systems include thawing and preheating </a:t>
            </a:r>
            <a:r>
              <a:rPr lang="en-US" sz="1200" kern="1200" baseline="0" dirty="0" err="1" smtClean="0">
                <a:solidFill>
                  <a:schemeClr val="tx1"/>
                </a:solidFill>
                <a:latin typeface="Arial" charset="0"/>
                <a:ea typeface="ＭＳ Ｐゴシック" pitchFamily="1" charset="-128"/>
                <a:cs typeface="+mn-cs"/>
              </a:rPr>
              <a:t>subgrades</a:t>
            </a:r>
            <a:r>
              <a:rPr lang="en-US" sz="1200" kern="1200" baseline="0" dirty="0" smtClean="0">
                <a:solidFill>
                  <a:schemeClr val="tx1"/>
                </a:solidFill>
                <a:latin typeface="Arial" charset="0"/>
                <a:ea typeface="ＭＳ Ｐゴシック" pitchFamily="1" charset="-128"/>
                <a:cs typeface="+mn-cs"/>
              </a:rPr>
              <a:t>. They are also used to cure elevated and on-grade slabs, walls, foundations, and columns. </a:t>
            </a:r>
            <a:r>
              <a:rPr lang="en-US" sz="1200" kern="1200" baseline="0" dirty="0" err="1" smtClean="0">
                <a:solidFill>
                  <a:schemeClr val="tx1"/>
                </a:solidFill>
                <a:latin typeface="Arial" charset="0"/>
                <a:ea typeface="ＭＳ Ｐゴシック" pitchFamily="1" charset="-128"/>
                <a:cs typeface="+mn-cs"/>
              </a:rPr>
              <a:t>Hydronic</a:t>
            </a:r>
            <a:r>
              <a:rPr lang="en-US" sz="1200" kern="1200" baseline="0" dirty="0" smtClean="0">
                <a:solidFill>
                  <a:schemeClr val="tx1"/>
                </a:solidFill>
                <a:latin typeface="Arial" charset="0"/>
                <a:ea typeface="ＭＳ Ｐゴシック" pitchFamily="1" charset="-128"/>
                <a:cs typeface="+mn-cs"/>
              </a:rPr>
              <a:t> systems can be used over areas much larger than would be practical to enclose. If a heated enclosure is necessary for other work, </a:t>
            </a:r>
            <a:r>
              <a:rPr lang="en-US" sz="1200" kern="1200" baseline="0" dirty="0" err="1" smtClean="0">
                <a:solidFill>
                  <a:schemeClr val="tx1"/>
                </a:solidFill>
                <a:latin typeface="Arial" charset="0"/>
                <a:ea typeface="ＭＳ Ｐゴシック" pitchFamily="1" charset="-128"/>
                <a:cs typeface="+mn-cs"/>
              </a:rPr>
              <a:t>hydronic</a:t>
            </a:r>
            <a:r>
              <a:rPr lang="en-US" sz="1200" kern="1200" baseline="0" dirty="0" smtClean="0">
                <a:solidFill>
                  <a:schemeClr val="tx1"/>
                </a:solidFill>
                <a:latin typeface="Arial" charset="0"/>
                <a:ea typeface="ＭＳ Ｐゴシック" pitchFamily="1" charset="-128"/>
                <a:cs typeface="+mn-cs"/>
              </a:rPr>
              <a:t> hoses can be sacrificed (left under a slab on grade) to make the slab a radiant heater for the structure built above.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The maturity concept is based on the principle that strength gain in concrete is a function of curing time and temperature. The maturity concept, as described in ACI 306R and ASTM C1074 can be used to evaluate strength development. Two maturity methods to estimate the in-place concrete strength are shown here. The Time-Temperature factor underestimates the strength development at elevated temperatures. The “Equivalent Age” maturity function is based on the Arrhenius equation; this function presents maturity in terms of equivalent age curing at a </a:t>
            </a:r>
            <a:r>
              <a:rPr lang="en-US" sz="1200" kern="1200" baseline="0" smtClean="0">
                <a:solidFill>
                  <a:schemeClr val="tx1"/>
                </a:solidFill>
                <a:latin typeface="Arial" charset="0"/>
                <a:ea typeface="ＭＳ Ｐゴシック" pitchFamily="1" charset="-128"/>
                <a:cs typeface="+mn-cs"/>
              </a:rPr>
              <a:t>specified temperature.</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To monitor the strength development of concrete in place using the maturity concept, the following information must be available: </a:t>
            </a:r>
          </a:p>
          <a:p>
            <a:pPr marL="228600" indent="-228600">
              <a:buAutoNum type="arabicPeriod"/>
            </a:pPr>
            <a:r>
              <a:rPr lang="en-US" sz="1200" kern="1200" baseline="0" dirty="0" smtClean="0">
                <a:solidFill>
                  <a:schemeClr val="tx1"/>
                </a:solidFill>
                <a:latin typeface="Arial" charset="0"/>
                <a:ea typeface="ＭＳ Ｐゴシック" pitchFamily="1" charset="-128"/>
                <a:cs typeface="+mn-cs"/>
              </a:rPr>
              <a:t>The strength-maturity relationship of the concrete used in the structure. The results of compressive strength tests at various ages on a series of cylinders made of a concrete similar to that used in the structure; this must be done to develop a strength-maturity curve. These cylinders are cured in a laboratory </a:t>
            </a:r>
            <a:r>
              <a:rPr lang="da-DK" sz="1200" kern="1200" baseline="0" dirty="0" smtClean="0">
                <a:solidFill>
                  <a:schemeClr val="tx1"/>
                </a:solidFill>
                <a:latin typeface="Arial" charset="0"/>
                <a:ea typeface="ＭＳ Ｐゴシック" pitchFamily="1" charset="-128"/>
                <a:cs typeface="+mn-cs"/>
              </a:rPr>
              <a:t>at 23°C ± 2°C (73°F ± 3°F). </a:t>
            </a:r>
          </a:p>
          <a:p>
            <a:pPr marL="228600" indent="-228600">
              <a:buAutoNum type="arabicPeriod"/>
            </a:pPr>
            <a:r>
              <a:rPr lang="en-US" sz="1200" kern="1200" baseline="0" dirty="0" smtClean="0">
                <a:solidFill>
                  <a:schemeClr val="tx1"/>
                </a:solidFill>
                <a:latin typeface="Arial" charset="0"/>
                <a:ea typeface="ＭＳ Ｐゴシック" pitchFamily="1" charset="-128"/>
                <a:cs typeface="+mn-cs"/>
              </a:rPr>
              <a:t>A time-temperature record of the concrete in place. Temperature readings are obtained by placing expendable </a:t>
            </a:r>
            <a:r>
              <a:rPr lang="en-US" sz="1200" kern="1200" baseline="0" dirty="0" err="1" smtClean="0">
                <a:solidFill>
                  <a:schemeClr val="tx1"/>
                </a:solidFill>
                <a:latin typeface="Arial" charset="0"/>
                <a:ea typeface="ＭＳ Ｐゴシック" pitchFamily="1" charset="-128"/>
                <a:cs typeface="+mn-cs"/>
              </a:rPr>
              <a:t>thermistors</a:t>
            </a:r>
            <a:r>
              <a:rPr lang="en-US" sz="1200" kern="1200" baseline="0" dirty="0" smtClean="0">
                <a:solidFill>
                  <a:schemeClr val="tx1"/>
                </a:solidFill>
                <a:latin typeface="Arial" charset="0"/>
                <a:ea typeface="ＭＳ Ｐゴシック" pitchFamily="1" charset="-128"/>
                <a:cs typeface="+mn-cs"/>
              </a:rPr>
              <a:t> or thermocouples at varying depths in the concrete. The location giving the lowest values provides the series of temperature readings to be used in the computation.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This graph shows an example using the maturity concept. Before construction begins, a calibration curve is drawn plotting the relationship between compressive strength and the maturity factor for a series of test cylinders (of the particular concrete mixture proportions) cured in a laboratory and tested for strength at successive ages.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Concrete gains ver</a:t>
            </a:r>
            <a:r>
              <a:rPr lang="en-US" baseline="0" dirty="0" smtClean="0"/>
              <a:t>y little strength at low temperatures. Ice crystal formations occur as unhardened concrete freezes. They do not occur in adequately hardened concrete. The disruption of the paste matrix by freezing can cause reduced strength gain and increased porosity.</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Temperature affects the rate at which hydration of cement occurs-–low temperatures retard hydration and consequently retard the hardening and strength gain of concrete. If hardened concrete is frozen and kept frozen above about minus 10°C (14°F), it will still be able to gain strength slowly. However, below that temperature, cement hydration and concrete strength gain cease. The graphs on the top illustrate the effect of cool temperatures on setting time of concrete. The graph on the bottom illustrates the effects of casting temperature on slump.</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These graphs show the age-compressive strength relationship for concrete that has been cast and cured at various temperatures. Note in the graph on the right that concrete cast and cured at 4°C (40°F) and 13°C (55°F) had relatively low strengths for the first week; but after 28 days—when all specimens were moist-cured at 23°C (73°F)—strengths for the 4°C (40°F) and 13°C (55°F) concretes grew faster than the 23°C (73°F) concrete and at one year they were slightly higher.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image shows a concrete pedestal being covered with a tarpaulin</a:t>
            </a:r>
            <a:r>
              <a:rPr lang="en-US" baseline="0" dirty="0" smtClean="0"/>
              <a:t> just after the concrete was placed. The heat liberated during hydration will offset to a considerable degree the loss of heat during placing, finishing, and early curing operations. As the heat of hydration subsides, the need to cover the concrete becomes even more important.</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a:t>
            </a:r>
            <a:r>
              <a:rPr lang="en-US" baseline="0" dirty="0" smtClean="0"/>
              <a:t> strength at an early age is desirable in cold weather construction to reduce the length of time temporary protection is required. The additional cost of high-early-strength concrete is often offset by earlier reuse of forms and shores, savings in the shorter duration of temporary heating, earlier setting times that allows the finishing of flatwork to begin sooner, and earlier use of the structure. Principal advantages occur during the first 7 days. At a 4°C (40°F) curing temperature, the advantages of Type III cement are more pronounced and persist longer than at the higher temperature.</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goal of using special concrete mixtures during cold weather concreting</a:t>
            </a:r>
            <a:r>
              <a:rPr lang="en-US" baseline="0" dirty="0" smtClean="0"/>
              <a:t> is to reduce the time of setting, a low water-cement ratio, low-slump concrete is particularly desirable, especially for cold-weather flatwork. In addition, bleed water is minimized so that finishing can be accomplished more quickly. Concrete mixtures with higher slumps provided by water or retarding water-reducing admixtures usually take longer to set.</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bullet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 y="1200840"/>
            <a:ext cx="7772400" cy="683044"/>
          </a:xfrm>
        </p:spPr>
        <p:txBody>
          <a:bodyPr>
            <a:normAutofit/>
          </a:bodyPr>
          <a:lstStyle>
            <a:lvl1pPr algn="l">
              <a:defRPr sz="3600" b="1" baseline="0">
                <a:solidFill>
                  <a:schemeClr val="tx2"/>
                </a:solidFill>
                <a:effectLst>
                  <a:outerShdw blurRad="38100" dist="38100" dir="2700000" algn="tl">
                    <a:srgbClr val="000000">
                      <a:alpha val="43137"/>
                    </a:srgbClr>
                  </a:outerShdw>
                </a:effectLst>
              </a:defRPr>
            </a:lvl1pPr>
          </a:lstStyle>
          <a:p>
            <a:r>
              <a:rPr lang="en-US" dirty="0" smtClean="0"/>
              <a:t>Click to Modify Title</a:t>
            </a:r>
            <a:endParaRPr lang="en-US" noProof="0" dirty="0"/>
          </a:p>
        </p:txBody>
      </p:sp>
      <p:grpSp>
        <p:nvGrpSpPr>
          <p:cNvPr id="4" name="Group 6"/>
          <p:cNvGrpSpPr/>
          <p:nvPr/>
        </p:nvGrpSpPr>
        <p:grpSpPr>
          <a:xfrm>
            <a:off x="11018" y="33051"/>
            <a:ext cx="9055864" cy="1007479"/>
            <a:chOff x="88137" y="0"/>
            <a:chExt cx="9055864" cy="1007479"/>
          </a:xfrm>
        </p:grpSpPr>
        <p:pic>
          <p:nvPicPr>
            <p:cNvPr id="8" name="Image 3" descr="Header.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137" y="11017"/>
              <a:ext cx="9055864" cy="996462"/>
            </a:xfrm>
            <a:prstGeom prst="rect">
              <a:avLst/>
            </a:prstGeom>
          </p:spPr>
        </p:pic>
        <p:pic>
          <p:nvPicPr>
            <p:cNvPr id="9" name="Picture 2"/>
            <p:cNvPicPr>
              <a:picLocks noChangeAspect="1" noChangeArrowheads="1"/>
            </p:cNvPicPr>
            <p:nvPr/>
          </p:nvPicPr>
          <p:blipFill>
            <a:blip r:embed="rId3" cstate="print"/>
            <a:srcRect b="7324"/>
            <a:stretch>
              <a:fillRect/>
            </a:stretch>
          </p:blipFill>
          <p:spPr bwMode="auto">
            <a:xfrm>
              <a:off x="152400" y="0"/>
              <a:ext cx="1611086" cy="674132"/>
            </a:xfrm>
            <a:prstGeom prst="rect">
              <a:avLst/>
            </a:prstGeom>
            <a:noFill/>
            <a:ln w="9525">
              <a:noFill/>
              <a:miter lim="800000"/>
              <a:headEnd/>
              <a:tailEnd/>
            </a:ln>
            <a:effectLst/>
          </p:spPr>
        </p:pic>
      </p:grpSp>
      <p:pic>
        <p:nvPicPr>
          <p:cNvPr id="1026" name="Picture 2" descr="C:\Users\bmcintosh\Desktop\logos\THC_POS_RGB_VERT.jpg"/>
          <p:cNvPicPr>
            <a:picLocks noChangeAspect="1" noChangeArrowheads="1"/>
          </p:cNvPicPr>
          <p:nvPr/>
        </p:nvPicPr>
        <p:blipFill>
          <a:blip r:embed="rId4" cstate="print"/>
          <a:srcRect/>
          <a:stretch>
            <a:fillRect/>
          </a:stretch>
        </p:blipFill>
        <p:spPr bwMode="auto">
          <a:xfrm>
            <a:off x="7988628" y="55086"/>
            <a:ext cx="1045278" cy="592994"/>
          </a:xfrm>
          <a:prstGeom prst="rect">
            <a:avLst/>
          </a:prstGeom>
          <a:noFill/>
        </p:spPr>
      </p:pic>
      <p:sp>
        <p:nvSpPr>
          <p:cNvPr id="10" name="Espace réservé du contenu 2"/>
          <p:cNvSpPr>
            <a:spLocks noGrp="1"/>
          </p:cNvSpPr>
          <p:nvPr>
            <p:ph idx="1"/>
          </p:nvPr>
        </p:nvSpPr>
        <p:spPr>
          <a:xfrm>
            <a:off x="225380" y="2332038"/>
            <a:ext cx="8229600" cy="390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1" name="Date Placeholder 10"/>
          <p:cNvSpPr>
            <a:spLocks noGrp="1"/>
          </p:cNvSpPr>
          <p:nvPr>
            <p:ph type="dt" sz="half" idx="10"/>
          </p:nvPr>
        </p:nvSpPr>
        <p:spPr/>
        <p:txBody>
          <a:bodyPr/>
          <a:lstStyle/>
          <a:p>
            <a:endParaRPr lang="fr-FR" dirty="0"/>
          </a:p>
        </p:txBody>
      </p:sp>
      <p:sp>
        <p:nvSpPr>
          <p:cNvPr id="12" name="Slide Number Placeholder 11"/>
          <p:cNvSpPr>
            <a:spLocks noGrp="1"/>
          </p:cNvSpPr>
          <p:nvPr>
            <p:ph type="sldNum" sz="quarter" idx="11"/>
          </p:nvPr>
        </p:nvSpPr>
        <p:spPr/>
        <p:txBody>
          <a:bodyPr/>
          <a:lstStyle/>
          <a:p>
            <a:fld id="{FAC80817-2F0F-D446-A273-1ACB09D47865}" type="slidenum">
              <a:rPr lang="fr-FR" smtClean="0"/>
              <a:pPr/>
              <a:t>‹#›</a:t>
            </a:fld>
            <a:endParaRPr lang="fr-FR" dirty="0"/>
          </a:p>
        </p:txBody>
      </p:sp>
      <p:sp>
        <p:nvSpPr>
          <p:cNvPr id="13" name="Footer Placeholder 12"/>
          <p:cNvSpPr>
            <a:spLocks noGrp="1"/>
          </p:cNvSpPr>
          <p:nvPr>
            <p:ph type="ftr" sz="quarter" idx="12"/>
          </p:nvPr>
        </p:nvSpPr>
        <p:spPr/>
        <p:txBody>
          <a:bodyPr/>
          <a:lstStyle/>
          <a:p>
            <a:endParaRPr lang="fr-FR" dirty="0"/>
          </a:p>
        </p:txBody>
      </p:sp>
    </p:spTree>
    <p:extLst>
      <p:ext uri="{BB962C8B-B14F-4D97-AF65-F5344CB8AC3E}">
        <p14:creationId xmlns:p14="http://schemas.microsoft.com/office/powerpoint/2010/main" xmlns="" val="270438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73100" y="914400"/>
            <a:ext cx="7772400" cy="1066800"/>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9812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Media Placeholder 3"/>
          <p:cNvSpPr>
            <a:spLocks noGrp="1"/>
          </p:cNvSpPr>
          <p:nvPr>
            <p:ph type="media" sz="half" idx="2"/>
          </p:nvPr>
        </p:nvSpPr>
        <p:spPr>
          <a:xfrm>
            <a:off x="4648200" y="1981200"/>
            <a:ext cx="3810000" cy="4419600"/>
          </a:xfrm>
        </p:spPr>
        <p:txBody>
          <a:bodyPr/>
          <a:lstStyle/>
          <a:p>
            <a:pPr lvl="0"/>
            <a:r>
              <a:rPr lang="en-US" noProof="0" smtClean="0"/>
              <a:t>Click icon to add media</a:t>
            </a:r>
            <a:endParaRPr lang="en-US" noProof="0" dirty="0"/>
          </a:p>
        </p:txBody>
      </p:sp>
      <p:sp>
        <p:nvSpPr>
          <p:cNvPr id="5" name="Date Placeholder 4"/>
          <p:cNvSpPr>
            <a:spLocks noGrp="1"/>
          </p:cNvSpPr>
          <p:nvPr>
            <p:ph type="dt" sz="half" idx="10"/>
          </p:nvPr>
        </p:nvSpPr>
        <p:spPr/>
        <p:txBody>
          <a:bodyPr/>
          <a:lstStyle/>
          <a:p>
            <a:endParaRPr lang="fr-FR" dirty="0"/>
          </a:p>
        </p:txBody>
      </p:sp>
      <p:sp>
        <p:nvSpPr>
          <p:cNvPr id="6" name="Slide Number Placeholder 5"/>
          <p:cNvSpPr>
            <a:spLocks noGrp="1"/>
          </p:cNvSpPr>
          <p:nvPr>
            <p:ph type="sldNum" sz="quarter" idx="11"/>
          </p:nvPr>
        </p:nvSpPr>
        <p:spPr/>
        <p:txBody>
          <a:bodyPr/>
          <a:lstStyle/>
          <a:p>
            <a:fld id="{FAC80817-2F0F-D446-A273-1ACB09D47865}" type="slidenum">
              <a:rPr lang="fr-FR" smtClean="0"/>
              <a:pPr/>
              <a:t>‹#›</a:t>
            </a:fld>
            <a:endParaRPr lang="fr-FR" dirty="0"/>
          </a:p>
        </p:txBody>
      </p:sp>
      <p:sp>
        <p:nvSpPr>
          <p:cNvPr id="7" name="Footer Placeholder 6"/>
          <p:cNvSpPr>
            <a:spLocks noGrp="1"/>
          </p:cNvSpPr>
          <p:nvPr>
            <p:ph type="ftr" sz="quarter" idx="12"/>
          </p:nvPr>
        </p:nvSpPr>
        <p:spPr/>
        <p:txBody>
          <a:bodyPr/>
          <a:lstStyle/>
          <a:p>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914400"/>
            <a:ext cx="7772400" cy="1066800"/>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hart Placeholder 2"/>
          <p:cNvSpPr>
            <a:spLocks noGrp="1"/>
          </p:cNvSpPr>
          <p:nvPr>
            <p:ph type="chart" idx="1"/>
          </p:nvPr>
        </p:nvSpPr>
        <p:spPr>
          <a:xfrm>
            <a:off x="685800" y="1981200"/>
            <a:ext cx="7772400" cy="4419600"/>
          </a:xfrm>
        </p:spPr>
        <p:txBody>
          <a:bodyPr/>
          <a:lstStyle/>
          <a:p>
            <a:pPr lvl="0"/>
            <a:r>
              <a:rPr lang="en-US" noProof="0" smtClean="0"/>
              <a:t>Click icon to add chart</a:t>
            </a:r>
            <a:endParaRPr lang="en-US" noProof="0" dirty="0" smtClean="0"/>
          </a:p>
        </p:txBody>
      </p:sp>
      <p:sp>
        <p:nvSpPr>
          <p:cNvPr id="4" name="Date Placeholder 3"/>
          <p:cNvSpPr>
            <a:spLocks noGrp="1"/>
          </p:cNvSpPr>
          <p:nvPr>
            <p:ph type="dt" sz="half"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FAC80817-2F0F-D446-A273-1ACB09D47865}" type="slidenum">
              <a:rPr lang="fr-FR" smtClean="0"/>
              <a:pPr/>
              <a:t>‹#›</a:t>
            </a:fld>
            <a:endParaRPr lang="fr-FR" dirty="0"/>
          </a:p>
        </p:txBody>
      </p:sp>
      <p:sp>
        <p:nvSpPr>
          <p:cNvPr id="6" name="Footer Placeholder 5"/>
          <p:cNvSpPr>
            <a:spLocks noGrp="1"/>
          </p:cNvSpPr>
          <p:nvPr>
            <p:ph type="ftr" sz="quarter" idx="12"/>
          </p:nvPr>
        </p:nvSpPr>
        <p:spPr/>
        <p:txBody>
          <a:bodyPr/>
          <a:lstStyle/>
          <a:p>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or section hea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00341" y="1406123"/>
            <a:ext cx="7772400" cy="654498"/>
          </a:xfrm>
        </p:spPr>
        <p:txBody>
          <a:bodyPr anchor="t">
            <a:normAutofit/>
          </a:bodyPr>
          <a:lstStyle>
            <a:lvl1pPr algn="l">
              <a:defRPr sz="3600" b="1" cap="none">
                <a:solidFill>
                  <a:schemeClr val="tx2"/>
                </a:solidFill>
                <a:effectLst>
                  <a:outerShdw blurRad="38100" dist="38100" dir="2700000" algn="tl">
                    <a:srgbClr val="000000">
                      <a:alpha val="43137"/>
                    </a:srgbClr>
                  </a:outerShdw>
                </a:effectLst>
              </a:defRPr>
            </a:lvl1pPr>
          </a:lstStyle>
          <a:p>
            <a:r>
              <a:rPr lang="en-US" dirty="0" smtClean="0"/>
              <a:t>Click to edit master title style</a:t>
            </a:r>
            <a:endParaRPr lang="fr-FR" dirty="0"/>
          </a:p>
        </p:txBody>
      </p:sp>
      <p:sp>
        <p:nvSpPr>
          <p:cNvPr id="3" name="Espace réservé du texte 2"/>
          <p:cNvSpPr>
            <a:spLocks noGrp="1"/>
          </p:cNvSpPr>
          <p:nvPr>
            <p:ph type="body" idx="1"/>
          </p:nvPr>
        </p:nvSpPr>
        <p:spPr>
          <a:xfrm>
            <a:off x="477614" y="317717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13208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of bullets">
    <p:spTree>
      <p:nvGrpSpPr>
        <p:cNvPr id="1" name=""/>
        <p:cNvGrpSpPr/>
        <p:nvPr/>
      </p:nvGrpSpPr>
      <p:grpSpPr>
        <a:xfrm>
          <a:off x="0" y="0"/>
          <a:ext cx="0" cy="0"/>
          <a:chOff x="0" y="0"/>
          <a:chExt cx="0" cy="0"/>
        </a:xfrm>
      </p:grpSpPr>
      <p:sp>
        <p:nvSpPr>
          <p:cNvPr id="2" name="Titre 1"/>
          <p:cNvSpPr>
            <a:spLocks noGrp="1"/>
          </p:cNvSpPr>
          <p:nvPr>
            <p:ph type="title"/>
          </p:nvPr>
        </p:nvSpPr>
        <p:spPr>
          <a:xfrm>
            <a:off x="444321" y="1253432"/>
            <a:ext cx="8229600" cy="588247"/>
          </a:xfrm>
        </p:spPr>
        <p:txBody>
          <a:bodyPr>
            <a:no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fr-FR" dirty="0"/>
          </a:p>
        </p:txBody>
      </p:sp>
      <p:sp>
        <p:nvSpPr>
          <p:cNvPr id="3" name="Espace réservé du contenu 2"/>
          <p:cNvSpPr>
            <a:spLocks noGrp="1"/>
          </p:cNvSpPr>
          <p:nvPr>
            <p:ph sz="half" idx="1"/>
          </p:nvPr>
        </p:nvSpPr>
        <p:spPr>
          <a:xfrm>
            <a:off x="470079" y="2176530"/>
            <a:ext cx="4038600" cy="3640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35321" y="2240924"/>
            <a:ext cx="4038600" cy="3601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239041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re 1"/>
          <p:cNvSpPr>
            <a:spLocks noGrp="1"/>
          </p:cNvSpPr>
          <p:nvPr>
            <p:ph type="title"/>
          </p:nvPr>
        </p:nvSpPr>
        <p:spPr>
          <a:xfrm>
            <a:off x="238259" y="1163280"/>
            <a:ext cx="8229600" cy="729914"/>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fr-FR" dirty="0"/>
          </a:p>
        </p:txBody>
      </p:sp>
      <p:sp>
        <p:nvSpPr>
          <p:cNvPr id="3" name="Espace réservé du texte 2"/>
          <p:cNvSpPr>
            <a:spLocks noGrp="1"/>
          </p:cNvSpPr>
          <p:nvPr>
            <p:ph type="body" idx="1"/>
          </p:nvPr>
        </p:nvSpPr>
        <p:spPr>
          <a:xfrm>
            <a:off x="457200" y="198587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95836" y="2640169"/>
            <a:ext cx="4040188" cy="346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5" y="20245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653047"/>
            <a:ext cx="4041775" cy="3473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e la date 6"/>
          <p:cNvSpPr>
            <a:spLocks noGrp="1"/>
          </p:cNvSpPr>
          <p:nvPr>
            <p:ph type="dt" sz="half" idx="10"/>
          </p:nvPr>
        </p:nvSpPr>
        <p:spPr/>
        <p:txBody>
          <a:bodyPr/>
          <a:lstStyle/>
          <a:p>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280250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a:xfrm>
            <a:off x="405684" y="1292069"/>
            <a:ext cx="8229600" cy="691277"/>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fr-FR" dirty="0"/>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306028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layout">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346344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boxes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547353" y="1792757"/>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1803042"/>
            <a:ext cx="5111750" cy="43231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573110" y="3142445"/>
            <a:ext cx="3008313" cy="2975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332118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1277133" y="4800600"/>
            <a:ext cx="5486400" cy="566738"/>
          </a:xfrm>
        </p:spPr>
        <p:txBody>
          <a:bodyPr anchor="b"/>
          <a:lstStyle>
            <a:lvl1pPr algn="l">
              <a:defRPr sz="2000" b="1"/>
            </a:lvl1pPr>
          </a:lstStyle>
          <a:p>
            <a:r>
              <a:rPr lang="en-US" smtClean="0"/>
              <a:t>Click to edit Master title style</a:t>
            </a:r>
            <a:endParaRPr lang="fr-FR" dirty="0"/>
          </a:p>
        </p:txBody>
      </p:sp>
      <p:sp>
        <p:nvSpPr>
          <p:cNvPr id="3" name="Espace réservé pour une image  2"/>
          <p:cNvSpPr>
            <a:spLocks noGrp="1"/>
          </p:cNvSpPr>
          <p:nvPr>
            <p:ph type="pic" idx="1"/>
          </p:nvPr>
        </p:nvSpPr>
        <p:spPr>
          <a:xfrm>
            <a:off x="1251375" y="1127930"/>
            <a:ext cx="4956242" cy="3456949"/>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dirty="0"/>
          </a:p>
        </p:txBody>
      </p:sp>
      <p:sp>
        <p:nvSpPr>
          <p:cNvPr id="4" name="Espace réservé du texte 3"/>
          <p:cNvSpPr>
            <a:spLocks noGrp="1"/>
          </p:cNvSpPr>
          <p:nvPr>
            <p:ph type="body" sz="half" idx="2"/>
          </p:nvPr>
        </p:nvSpPr>
        <p:spPr>
          <a:xfrm>
            <a:off x="1264254" y="544461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93409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547" y="1388772"/>
            <a:ext cx="6781800" cy="555938"/>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568817" y="2270975"/>
            <a:ext cx="3810000" cy="2697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5764" y="2309612"/>
            <a:ext cx="3810000" cy="2697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00A4B13-665B-4FD1-AF61-EDCAD15CC5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Click to </a:t>
            </a:r>
            <a:r>
              <a:rPr lang="fr-FR" dirty="0" err="1" smtClean="0"/>
              <a:t>edit</a:t>
            </a:r>
            <a:r>
              <a:rPr lang="fr-FR" dirty="0" smtClean="0"/>
              <a:t> master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80817-2F0F-D446-A273-1ACB09D47865}" type="slidenum">
              <a:rPr lang="fr-FR" smtClean="0"/>
              <a:pPr/>
              <a:t>‹#›</a:t>
            </a:fld>
            <a:endParaRPr lang="fr-FR" dirty="0"/>
          </a:p>
        </p:txBody>
      </p:sp>
      <p:grpSp>
        <p:nvGrpSpPr>
          <p:cNvPr id="7" name="Group 6"/>
          <p:cNvGrpSpPr/>
          <p:nvPr/>
        </p:nvGrpSpPr>
        <p:grpSpPr>
          <a:xfrm>
            <a:off x="11018" y="33051"/>
            <a:ext cx="9055864" cy="1007479"/>
            <a:chOff x="88137" y="0"/>
            <a:chExt cx="9055864" cy="1007479"/>
          </a:xfrm>
        </p:grpSpPr>
        <p:pic>
          <p:nvPicPr>
            <p:cNvPr id="8" name="Image 3" descr="Header.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8137" y="11017"/>
              <a:ext cx="9055864" cy="996462"/>
            </a:xfrm>
            <a:prstGeom prst="rect">
              <a:avLst/>
            </a:prstGeom>
          </p:spPr>
        </p:pic>
        <p:pic>
          <p:nvPicPr>
            <p:cNvPr id="9" name="Picture 2"/>
            <p:cNvPicPr>
              <a:picLocks noChangeAspect="1" noChangeArrowheads="1"/>
            </p:cNvPicPr>
            <p:nvPr/>
          </p:nvPicPr>
          <p:blipFill>
            <a:blip r:embed="rId14" cstate="print"/>
            <a:srcRect b="7324"/>
            <a:stretch>
              <a:fillRect/>
            </a:stretch>
          </p:blipFill>
          <p:spPr bwMode="auto">
            <a:xfrm>
              <a:off x="152400" y="0"/>
              <a:ext cx="1611086" cy="674132"/>
            </a:xfrm>
            <a:prstGeom prst="rect">
              <a:avLst/>
            </a:prstGeom>
            <a:noFill/>
            <a:ln w="9525">
              <a:noFill/>
              <a:miter lim="800000"/>
              <a:headEnd/>
              <a:tailEnd/>
            </a:ln>
            <a:effectLst/>
          </p:spPr>
        </p:pic>
      </p:grpSp>
      <p:pic>
        <p:nvPicPr>
          <p:cNvPr id="10" name="Picture 2" descr="C:\Users\bmcintosh\Desktop\logos\THC_POS_RGB_VERT.jpg"/>
          <p:cNvPicPr>
            <a:picLocks noChangeAspect="1" noChangeArrowheads="1"/>
          </p:cNvPicPr>
          <p:nvPr/>
        </p:nvPicPr>
        <p:blipFill>
          <a:blip r:embed="rId15" cstate="print"/>
          <a:srcRect/>
          <a:stretch>
            <a:fillRect/>
          </a:stretch>
        </p:blipFill>
        <p:spPr bwMode="auto">
          <a:xfrm>
            <a:off x="7923313" y="55086"/>
            <a:ext cx="1045278" cy="592994"/>
          </a:xfrm>
          <a:prstGeom prst="rect">
            <a:avLst/>
          </a:prstGeom>
          <a:noFill/>
        </p:spPr>
      </p:pic>
    </p:spTree>
    <p:extLst>
      <p:ext uri="{BB962C8B-B14F-4D97-AF65-F5344CB8AC3E}">
        <p14:creationId xmlns:p14="http://schemas.microsoft.com/office/powerpoint/2010/main" xmlns="" val="1124468667"/>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 id="2147483687" r:id="rId7"/>
    <p:sldLayoutId id="2147483688" r:id="rId8"/>
    <p:sldLayoutId id="2147483691" r:id="rId9"/>
    <p:sldLayoutId id="2147483692" r:id="rId10"/>
    <p:sldLayoutId id="214748369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1462496"/>
            <a:ext cx="8004048" cy="683044"/>
          </a:xfrm>
        </p:spPr>
        <p:txBody>
          <a:bodyPr>
            <a:noAutofit/>
          </a:bodyPr>
          <a:lstStyle/>
          <a:p>
            <a:pPr indent="4763"/>
            <a:r>
              <a:rPr lang="en-US" sz="6000" dirty="0" smtClean="0"/>
              <a:t>Cold Weather Concreting</a:t>
            </a:r>
            <a:endParaRPr lang="en-US" sz="6000" dirty="0"/>
          </a:p>
        </p:txBody>
      </p:sp>
      <p:sp>
        <p:nvSpPr>
          <p:cNvPr id="7" name="Subtitle 6"/>
          <p:cNvSpPr>
            <a:spLocks noGrp="1"/>
          </p:cNvSpPr>
          <p:nvPr>
            <p:ph type="subTitle" idx="4294967295"/>
          </p:nvPr>
        </p:nvSpPr>
        <p:spPr>
          <a:xfrm>
            <a:off x="152400" y="2964943"/>
            <a:ext cx="8815137" cy="1752600"/>
          </a:xfrm>
        </p:spPr>
        <p:txBody>
          <a:bodyPr/>
          <a:lstStyle/>
          <a:p>
            <a:pPr marL="0" indent="4763">
              <a:buNone/>
            </a:pPr>
            <a:r>
              <a:rPr lang="en-US" i="1" dirty="0" smtClean="0"/>
              <a:t>Design and Control of Concrete Mixtures</a:t>
            </a:r>
          </a:p>
          <a:p>
            <a:pPr marL="0" indent="4763">
              <a:buNone/>
            </a:pPr>
            <a:r>
              <a:rPr lang="en-US" dirty="0" smtClean="0"/>
              <a:t>CHAPTER 20</a:t>
            </a:r>
          </a:p>
        </p:txBody>
      </p:sp>
    </p:spTree>
    <p:extLst>
      <p:ext uri="{BB962C8B-B14F-4D97-AF65-F5344CB8AC3E}">
        <p14:creationId xmlns:p14="http://schemas.microsoft.com/office/powerpoint/2010/main" xmlns="" val="513917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Concrete Mixtures</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620982" y="1877579"/>
            <a:ext cx="5902036" cy="4918364"/>
          </a:xfrm>
          <a:prstGeom prst="rect">
            <a:avLst/>
          </a:prstGeom>
          <a:noFill/>
          <a:ln w="9525">
            <a:noFill/>
            <a:miter lim="800000"/>
            <a:headEnd/>
            <a:tailEnd/>
          </a:ln>
        </p:spPr>
      </p:pic>
      <p:sp>
        <p:nvSpPr>
          <p:cNvPr id="5" name="TextBox 4"/>
          <p:cNvSpPr txBox="1"/>
          <p:nvPr/>
        </p:nvSpPr>
        <p:spPr>
          <a:xfrm>
            <a:off x="7647709" y="6345382"/>
            <a:ext cx="1219200" cy="307777"/>
          </a:xfrm>
          <a:prstGeom prst="rect">
            <a:avLst/>
          </a:prstGeom>
          <a:noFill/>
        </p:spPr>
        <p:txBody>
          <a:bodyPr wrap="square" rtlCol="0">
            <a:spAutoFit/>
          </a:bodyPr>
          <a:lstStyle/>
          <a:p>
            <a:r>
              <a:rPr lang="en-US" sz="1400" i="1" dirty="0" err="1" smtClean="0">
                <a:latin typeface="+mn-lt"/>
              </a:rPr>
              <a:t>Klieger</a:t>
            </a:r>
            <a:r>
              <a:rPr lang="en-US" sz="1400" i="1" dirty="0" smtClean="0">
                <a:latin typeface="+mn-lt"/>
              </a:rPr>
              <a:t> 1958</a:t>
            </a:r>
            <a:endParaRPr lang="en-US" sz="1400" i="1"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Concrete Mixtures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773382" y="1893367"/>
            <a:ext cx="5597236" cy="4700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68244"/>
            <a:ext cx="8229600" cy="691277"/>
          </a:xfrm>
        </p:spPr>
        <p:txBody>
          <a:bodyPr/>
          <a:lstStyle/>
          <a:p>
            <a:r>
              <a:rPr lang="en-US" dirty="0" smtClean="0"/>
              <a:t>Air-Entrained Concrete</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1634837" y="1788941"/>
            <a:ext cx="5874327" cy="4946159"/>
          </a:xfrm>
          <a:prstGeom prst="rect">
            <a:avLst/>
          </a:prstGeom>
          <a:noFill/>
          <a:ln w="9525">
            <a:noFill/>
            <a:miter lim="800000"/>
            <a:headEnd/>
            <a:tailEnd/>
          </a:ln>
        </p:spPr>
      </p:pic>
      <p:sp>
        <p:nvSpPr>
          <p:cNvPr id="4" name="TextBox 3"/>
          <p:cNvSpPr txBox="1"/>
          <p:nvPr/>
        </p:nvSpPr>
        <p:spPr>
          <a:xfrm>
            <a:off x="7744689" y="6370114"/>
            <a:ext cx="1233055" cy="307777"/>
          </a:xfrm>
          <a:prstGeom prst="rect">
            <a:avLst/>
          </a:prstGeom>
          <a:noFill/>
        </p:spPr>
        <p:txBody>
          <a:bodyPr wrap="square" rtlCol="0">
            <a:spAutoFit/>
          </a:bodyPr>
          <a:lstStyle/>
          <a:p>
            <a:r>
              <a:rPr lang="en-US" sz="1400" i="1" dirty="0" smtClean="0">
                <a:latin typeface="+mn-lt"/>
              </a:rPr>
              <a:t>Powers 1956</a:t>
            </a:r>
            <a:endParaRPr lang="en-US" sz="1400" i="1"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Air-Entrained Concrete</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416676" y="1906011"/>
            <a:ext cx="6310649" cy="4688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of Concrete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00024" y="2433638"/>
            <a:ext cx="8772525" cy="3190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Temperature</a:t>
            </a:r>
            <a:endParaRPr lang="en-US" dirty="0"/>
          </a:p>
        </p:txBody>
      </p:sp>
      <p:sp>
        <p:nvSpPr>
          <p:cNvPr id="3" name="TextBox 2"/>
          <p:cNvSpPr txBox="1"/>
          <p:nvPr/>
        </p:nvSpPr>
        <p:spPr>
          <a:xfrm>
            <a:off x="401782" y="2396836"/>
            <a:ext cx="8243454" cy="3046988"/>
          </a:xfrm>
          <a:prstGeom prst="rect">
            <a:avLst/>
          </a:prstGeom>
          <a:noFill/>
        </p:spPr>
        <p:txBody>
          <a:bodyPr wrap="square" rtlCol="0">
            <a:spAutoFit/>
          </a:bodyPr>
          <a:lstStyle/>
          <a:p>
            <a:pPr marL="166688" indent="-166688">
              <a:buFont typeface="Arial" pitchFamily="34" charset="0"/>
              <a:buChar char="•"/>
            </a:pPr>
            <a:r>
              <a:rPr lang="en-US" sz="3200" dirty="0" smtClean="0">
                <a:latin typeface="+mn-lt"/>
              </a:rPr>
              <a:t>Frozen aggregates must be thawed to avoid aggregate pockets in the concrete after batching, mixing, and placing</a:t>
            </a:r>
          </a:p>
          <a:p>
            <a:pPr marL="166688" indent="-166688"/>
            <a:endParaRPr lang="en-US" sz="3200" dirty="0" smtClean="0">
              <a:latin typeface="+mn-lt"/>
            </a:endParaRPr>
          </a:p>
          <a:p>
            <a:pPr marL="166688" indent="-166688">
              <a:buFont typeface="Arial" pitchFamily="34" charset="0"/>
              <a:buChar char="•"/>
            </a:pPr>
            <a:r>
              <a:rPr lang="en-US" sz="3200" dirty="0" smtClean="0">
                <a:latin typeface="+mn-lt"/>
              </a:rPr>
              <a:t>Aggregates usually contain frozen lumps and ice when the temperature is below freezing</a:t>
            </a:r>
            <a:endParaRPr lang="en-US" sz="32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Mixing-Water-Temperature</a:t>
            </a:r>
            <a:endParaRPr lang="en-US" dirty="0"/>
          </a:p>
        </p:txBody>
      </p:sp>
      <p:sp>
        <p:nvSpPr>
          <p:cNvPr id="3" name="TextBox 2"/>
          <p:cNvSpPr txBox="1"/>
          <p:nvPr/>
        </p:nvSpPr>
        <p:spPr>
          <a:xfrm>
            <a:off x="1" y="2078182"/>
            <a:ext cx="9365672" cy="2246769"/>
          </a:xfrm>
          <a:prstGeom prst="rect">
            <a:avLst/>
          </a:prstGeom>
          <a:noFill/>
        </p:spPr>
        <p:txBody>
          <a:bodyPr wrap="square" rtlCol="0">
            <a:spAutoFit/>
          </a:bodyPr>
          <a:lstStyle/>
          <a:p>
            <a:r>
              <a:rPr lang="en-US" sz="2800" dirty="0" smtClean="0">
                <a:latin typeface="+mn-lt"/>
              </a:rPr>
              <a:t>This equation shows the effect of temperature of materials on temperature of fresh concrete:</a:t>
            </a:r>
          </a:p>
          <a:p>
            <a:endParaRPr lang="en-US" sz="2800" dirty="0" smtClean="0">
              <a:latin typeface="+mn-lt"/>
            </a:endParaRPr>
          </a:p>
          <a:p>
            <a:r>
              <a:rPr lang="en-US" sz="2800" dirty="0" smtClean="0">
                <a:latin typeface="+mn-lt"/>
              </a:rPr>
              <a:t>T= [0.22(</a:t>
            </a:r>
            <a:r>
              <a:rPr lang="en-US" sz="2800" i="1" dirty="0" err="1" smtClean="0">
                <a:latin typeface="+mn-lt"/>
              </a:rPr>
              <a:t>T</a:t>
            </a:r>
            <a:r>
              <a:rPr lang="en-US" sz="2800" i="1" baseline="-25000" dirty="0" err="1" smtClean="0">
                <a:latin typeface="+mn-lt"/>
              </a:rPr>
              <a:t>a</a:t>
            </a:r>
            <a:r>
              <a:rPr lang="en-US" sz="2800" i="1" dirty="0" err="1" smtClean="0">
                <a:latin typeface="+mn-lt"/>
              </a:rPr>
              <a:t>M</a:t>
            </a:r>
            <a:r>
              <a:rPr lang="en-US" sz="2800" i="1" baseline="-25000" dirty="0" err="1" smtClean="0">
                <a:latin typeface="+mn-lt"/>
              </a:rPr>
              <a:t>a</a:t>
            </a:r>
            <a:r>
              <a:rPr lang="en-US" sz="2800" i="1" dirty="0" err="1" smtClean="0">
                <a:latin typeface="+mn-lt"/>
              </a:rPr>
              <a:t>+T</a:t>
            </a:r>
            <a:r>
              <a:rPr lang="en-US" sz="2800" i="1" baseline="-25000" dirty="0" err="1" smtClean="0">
                <a:latin typeface="+mn-lt"/>
              </a:rPr>
              <a:t>s</a:t>
            </a:r>
            <a:r>
              <a:rPr lang="en-US" sz="2800" i="1" dirty="0" err="1" smtClean="0">
                <a:latin typeface="+mn-lt"/>
              </a:rPr>
              <a:t>M</a:t>
            </a:r>
            <a:r>
              <a:rPr lang="en-US" sz="2800" i="1" baseline="-25000" dirty="0" err="1" smtClean="0">
                <a:latin typeface="+mn-lt"/>
              </a:rPr>
              <a:t>s</a:t>
            </a:r>
            <a:r>
              <a:rPr lang="en-US" sz="2800" i="1" dirty="0" err="1" smtClean="0">
                <a:latin typeface="+mn-lt"/>
              </a:rPr>
              <a:t>+T</a:t>
            </a:r>
            <a:r>
              <a:rPr lang="en-US" sz="2800" i="1" baseline="-25000" dirty="0" err="1" smtClean="0">
                <a:latin typeface="+mn-lt"/>
              </a:rPr>
              <a:t>c</a:t>
            </a:r>
            <a:r>
              <a:rPr lang="en-US" sz="2800" i="1" dirty="0" err="1" smtClean="0">
                <a:latin typeface="+mn-lt"/>
              </a:rPr>
              <a:t>M</a:t>
            </a:r>
            <a:r>
              <a:rPr lang="en-US" sz="2800" i="1" baseline="-25000" dirty="0" err="1" smtClean="0">
                <a:latin typeface="+mn-lt"/>
              </a:rPr>
              <a:t>c</a:t>
            </a:r>
            <a:r>
              <a:rPr lang="en-US" sz="2800" dirty="0" smtClean="0">
                <a:latin typeface="+mn-lt"/>
              </a:rPr>
              <a:t>)+</a:t>
            </a:r>
            <a:r>
              <a:rPr lang="en-US" sz="2800" i="1" dirty="0" err="1" smtClean="0">
                <a:latin typeface="+mn-lt"/>
              </a:rPr>
              <a:t>T</a:t>
            </a:r>
            <a:r>
              <a:rPr lang="en-US" sz="2800" i="1" baseline="-25000" dirty="0" err="1" smtClean="0">
                <a:latin typeface="+mn-lt"/>
              </a:rPr>
              <a:t>w</a:t>
            </a:r>
            <a:r>
              <a:rPr lang="en-US" sz="2800" i="1" dirty="0" err="1" smtClean="0">
                <a:latin typeface="+mn-lt"/>
              </a:rPr>
              <a:t>M</a:t>
            </a:r>
            <a:r>
              <a:rPr lang="en-US" sz="2800" i="1" baseline="-25000" dirty="0" err="1" smtClean="0">
                <a:latin typeface="+mn-lt"/>
              </a:rPr>
              <a:t>w</a:t>
            </a:r>
            <a:r>
              <a:rPr lang="en-US" sz="2800" dirty="0" err="1" smtClean="0">
                <a:latin typeface="+mn-lt"/>
              </a:rPr>
              <a:t>+</a:t>
            </a:r>
            <a:r>
              <a:rPr lang="en-US" sz="2800" i="1" dirty="0" err="1" smtClean="0">
                <a:latin typeface="+mn-lt"/>
              </a:rPr>
              <a:t>T</a:t>
            </a:r>
            <a:r>
              <a:rPr lang="en-US" sz="2800" i="1" baseline="-25000" dirty="0" err="1" smtClean="0">
                <a:latin typeface="+mn-lt"/>
              </a:rPr>
              <a:t>ws</a:t>
            </a:r>
            <a:r>
              <a:rPr lang="en-US" sz="2800" i="1" dirty="0" err="1" smtClean="0">
                <a:latin typeface="+mn-lt"/>
              </a:rPr>
              <a:t>M</a:t>
            </a:r>
            <a:r>
              <a:rPr lang="en-US" sz="2800" i="1" baseline="-25000" dirty="0" err="1" smtClean="0">
                <a:latin typeface="+mn-lt"/>
              </a:rPr>
              <a:t>ws</a:t>
            </a:r>
            <a:r>
              <a:rPr lang="en-US" sz="2800" dirty="0" err="1" smtClean="0">
                <a:latin typeface="+mn-lt"/>
              </a:rPr>
              <a:t>+</a:t>
            </a:r>
            <a:r>
              <a:rPr lang="en-US" sz="2800" i="1" dirty="0" err="1" smtClean="0">
                <a:latin typeface="+mn-lt"/>
              </a:rPr>
              <a:t>T</a:t>
            </a:r>
            <a:r>
              <a:rPr lang="en-US" sz="2800" i="1" baseline="-25000" dirty="0" err="1" smtClean="0">
                <a:latin typeface="+mn-lt"/>
              </a:rPr>
              <a:t>wa</a:t>
            </a:r>
            <a:r>
              <a:rPr lang="en-US" sz="2800" i="1" dirty="0" err="1" smtClean="0">
                <a:latin typeface="+mn-lt"/>
              </a:rPr>
              <a:t>M</a:t>
            </a:r>
            <a:r>
              <a:rPr lang="en-US" sz="2800" i="1" baseline="-25000" dirty="0" err="1" smtClean="0">
                <a:latin typeface="+mn-lt"/>
              </a:rPr>
              <a:t>wa</a:t>
            </a:r>
            <a:r>
              <a:rPr lang="en-US" sz="2800" dirty="0" smtClean="0">
                <a:latin typeface="+mn-lt"/>
              </a:rPr>
              <a:t>]</a:t>
            </a:r>
            <a:endParaRPr lang="en-US" sz="2800" baseline="-25000" dirty="0" smtClean="0">
              <a:latin typeface="+mn-lt"/>
            </a:endParaRPr>
          </a:p>
          <a:p>
            <a:r>
              <a:rPr lang="en-US" sz="2800" baseline="-25000" dirty="0" smtClean="0">
                <a:latin typeface="+mn-lt"/>
              </a:rPr>
              <a:t>	 </a:t>
            </a:r>
            <a:r>
              <a:rPr lang="en-US" sz="2800" dirty="0" smtClean="0">
                <a:latin typeface="+mn-lt"/>
              </a:rPr>
              <a:t>     [0.22(</a:t>
            </a:r>
            <a:r>
              <a:rPr lang="en-US" sz="2800" i="1" dirty="0" err="1" smtClean="0">
                <a:latin typeface="+mn-lt"/>
              </a:rPr>
              <a:t>M</a:t>
            </a:r>
            <a:r>
              <a:rPr lang="en-US" sz="2800" i="1" baseline="-25000" dirty="0" err="1" smtClean="0">
                <a:latin typeface="+mn-lt"/>
              </a:rPr>
              <a:t>a</a:t>
            </a:r>
            <a:r>
              <a:rPr lang="en-US" sz="2800" i="1" dirty="0" err="1" smtClean="0">
                <a:latin typeface="+mn-lt"/>
              </a:rPr>
              <a:t>+M</a:t>
            </a:r>
            <a:r>
              <a:rPr lang="en-US" sz="2800" i="1" baseline="-25000" dirty="0" err="1" smtClean="0">
                <a:latin typeface="+mn-lt"/>
              </a:rPr>
              <a:t>s</a:t>
            </a:r>
            <a:r>
              <a:rPr lang="en-US" sz="2800" i="1" dirty="0" err="1" smtClean="0">
                <a:latin typeface="+mn-lt"/>
              </a:rPr>
              <a:t>+M</a:t>
            </a:r>
            <a:r>
              <a:rPr lang="en-US" sz="2800" i="1" baseline="-25000" dirty="0" err="1" smtClean="0">
                <a:latin typeface="+mn-lt"/>
              </a:rPr>
              <a:t>c</a:t>
            </a:r>
            <a:r>
              <a:rPr lang="en-US" sz="2800" dirty="0" smtClean="0">
                <a:latin typeface="+mn-lt"/>
              </a:rPr>
              <a:t>)+</a:t>
            </a:r>
            <a:r>
              <a:rPr lang="en-US" sz="2800" i="1" dirty="0" err="1" smtClean="0">
                <a:latin typeface="+mn-lt"/>
              </a:rPr>
              <a:t>M</a:t>
            </a:r>
            <a:r>
              <a:rPr lang="en-US" sz="2800" i="1" baseline="-25000" dirty="0" err="1" smtClean="0">
                <a:latin typeface="+mn-lt"/>
              </a:rPr>
              <a:t>w</a:t>
            </a:r>
            <a:r>
              <a:rPr lang="en-US" sz="2800" dirty="0" err="1" smtClean="0">
                <a:latin typeface="+mn-lt"/>
              </a:rPr>
              <a:t>+</a:t>
            </a:r>
            <a:r>
              <a:rPr lang="en-US" sz="2800" i="1" dirty="0" err="1" smtClean="0">
                <a:latin typeface="+mn-lt"/>
              </a:rPr>
              <a:t>M</a:t>
            </a:r>
            <a:r>
              <a:rPr lang="en-US" sz="2800" i="1" baseline="-25000" dirty="0" err="1" smtClean="0">
                <a:latin typeface="+mn-lt"/>
              </a:rPr>
              <a:t>ws</a:t>
            </a:r>
            <a:r>
              <a:rPr lang="en-US" sz="2800" dirty="0" err="1" smtClean="0">
                <a:latin typeface="+mn-lt"/>
              </a:rPr>
              <a:t>+</a:t>
            </a:r>
            <a:r>
              <a:rPr lang="en-US" sz="2800" i="1" dirty="0" err="1" smtClean="0">
                <a:latin typeface="+mn-lt"/>
              </a:rPr>
              <a:t>M</a:t>
            </a:r>
            <a:r>
              <a:rPr lang="en-US" sz="2800" i="1" baseline="-25000" dirty="0" err="1" smtClean="0">
                <a:latin typeface="+mn-lt"/>
              </a:rPr>
              <a:t>wa</a:t>
            </a:r>
            <a:r>
              <a:rPr lang="en-US" sz="2800" dirty="0" smtClean="0">
                <a:latin typeface="+mn-lt"/>
              </a:rPr>
              <a:t>]</a:t>
            </a:r>
            <a:endParaRPr lang="en-US" sz="2800" dirty="0">
              <a:latin typeface="+mn-lt"/>
            </a:endParaRPr>
          </a:p>
        </p:txBody>
      </p:sp>
      <p:cxnSp>
        <p:nvCxnSpPr>
          <p:cNvPr id="5" name="Straight Connector 4"/>
          <p:cNvCxnSpPr/>
          <p:nvPr/>
        </p:nvCxnSpPr>
        <p:spPr>
          <a:xfrm>
            <a:off x="554182" y="3865418"/>
            <a:ext cx="67194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34" y="1149194"/>
            <a:ext cx="8229600" cy="691277"/>
          </a:xfrm>
        </p:spPr>
        <p:txBody>
          <a:bodyPr/>
          <a:lstStyle/>
          <a:p>
            <a:r>
              <a:rPr lang="en-US" dirty="0" smtClean="0"/>
              <a:t>Temperature of Concrete</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2403764" y="1826867"/>
            <a:ext cx="4336472" cy="4848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Mixing-Water Temperature</a:t>
            </a:r>
            <a:endParaRPr lang="en-US" dirty="0"/>
          </a:p>
        </p:txBody>
      </p:sp>
      <p:sp>
        <p:nvSpPr>
          <p:cNvPr id="3" name="TextBox 2"/>
          <p:cNvSpPr txBox="1"/>
          <p:nvPr/>
        </p:nvSpPr>
        <p:spPr>
          <a:xfrm>
            <a:off x="173182" y="1995055"/>
            <a:ext cx="8797636" cy="5262979"/>
          </a:xfrm>
          <a:prstGeom prst="rect">
            <a:avLst/>
          </a:prstGeom>
          <a:noFill/>
        </p:spPr>
        <p:txBody>
          <a:bodyPr wrap="square" rtlCol="0">
            <a:spAutoFit/>
          </a:bodyPr>
          <a:lstStyle/>
          <a:p>
            <a:r>
              <a:rPr lang="en-US" dirty="0" smtClean="0">
                <a:latin typeface="+mn-lt"/>
              </a:rPr>
              <a:t>When the temperature of one or more aggregates is below 0°C (32°F) the free moisture on the aggregates will freeze. The previous equation can be modified to account for additional heat required to return the frozen free moisture to a thawed moist state.</a:t>
            </a:r>
          </a:p>
          <a:p>
            <a:endParaRPr lang="en-US" dirty="0" smtClean="0">
              <a:latin typeface="+mn-lt"/>
            </a:endParaRPr>
          </a:p>
          <a:p>
            <a:r>
              <a:rPr lang="en-US" dirty="0" smtClean="0">
                <a:latin typeface="+mn-lt"/>
              </a:rPr>
              <a:t>SI units – 		substitute </a:t>
            </a:r>
            <a:r>
              <a:rPr lang="en-US" dirty="0" err="1" smtClean="0">
                <a:latin typeface="+mn-lt"/>
              </a:rPr>
              <a:t>M</a:t>
            </a:r>
            <a:r>
              <a:rPr lang="en-US" baseline="-25000" dirty="0" err="1" smtClean="0">
                <a:latin typeface="+mn-lt"/>
              </a:rPr>
              <a:t>ws</a:t>
            </a:r>
            <a:r>
              <a:rPr lang="en-US" dirty="0" smtClean="0">
                <a:latin typeface="+mn-lt"/>
              </a:rPr>
              <a:t>(0.5T</a:t>
            </a:r>
            <a:r>
              <a:rPr lang="en-US" baseline="-25000" dirty="0" smtClean="0">
                <a:latin typeface="+mn-lt"/>
              </a:rPr>
              <a:t>s</a:t>
            </a:r>
            <a:r>
              <a:rPr lang="en-US" dirty="0" smtClean="0">
                <a:latin typeface="+mn-lt"/>
              </a:rPr>
              <a:t> – 80) for </a:t>
            </a:r>
            <a:r>
              <a:rPr lang="en-US" dirty="0" err="1" smtClean="0">
                <a:latin typeface="+mn-lt"/>
              </a:rPr>
              <a:t>T</a:t>
            </a:r>
            <a:r>
              <a:rPr lang="en-US" baseline="-25000" dirty="0" err="1" smtClean="0">
                <a:latin typeface="+mn-lt"/>
              </a:rPr>
              <a:t>s</a:t>
            </a:r>
            <a:r>
              <a:rPr lang="en-US" dirty="0" err="1" smtClean="0">
                <a:latin typeface="+mn-lt"/>
              </a:rPr>
              <a:t>M</a:t>
            </a:r>
            <a:r>
              <a:rPr lang="en-US" baseline="-25000" dirty="0" err="1" smtClean="0">
                <a:latin typeface="+mn-lt"/>
              </a:rPr>
              <a:t>ws</a:t>
            </a:r>
            <a:endParaRPr lang="en-US" dirty="0" smtClean="0">
              <a:latin typeface="+mn-lt"/>
            </a:endParaRPr>
          </a:p>
          <a:p>
            <a:r>
              <a:rPr lang="en-US" dirty="0" smtClean="0">
                <a:latin typeface="+mn-lt"/>
              </a:rPr>
              <a:t>	    		</a:t>
            </a:r>
            <a:r>
              <a:rPr lang="en-US" dirty="0" err="1" smtClean="0">
                <a:latin typeface="+mn-lt"/>
              </a:rPr>
              <a:t>subsitute</a:t>
            </a:r>
            <a:r>
              <a:rPr lang="en-US" dirty="0" smtClean="0">
                <a:latin typeface="+mn-lt"/>
              </a:rPr>
              <a:t> </a:t>
            </a:r>
            <a:r>
              <a:rPr lang="en-US" dirty="0" err="1" smtClean="0">
                <a:latin typeface="+mn-lt"/>
              </a:rPr>
              <a:t>M</a:t>
            </a:r>
            <a:r>
              <a:rPr lang="en-US" baseline="-25000" dirty="0" err="1" smtClean="0">
                <a:latin typeface="+mn-lt"/>
              </a:rPr>
              <a:t>wa</a:t>
            </a:r>
            <a:r>
              <a:rPr lang="en-US" dirty="0" smtClean="0">
                <a:latin typeface="+mn-lt"/>
              </a:rPr>
              <a:t>(0.5T</a:t>
            </a:r>
            <a:r>
              <a:rPr lang="en-US" baseline="-25000" dirty="0" smtClean="0">
                <a:latin typeface="+mn-lt"/>
              </a:rPr>
              <a:t>a </a:t>
            </a:r>
            <a:r>
              <a:rPr lang="en-US" dirty="0" smtClean="0">
                <a:latin typeface="+mn-lt"/>
              </a:rPr>
              <a:t>– 80) for </a:t>
            </a:r>
            <a:r>
              <a:rPr lang="en-US" dirty="0" err="1" smtClean="0">
                <a:latin typeface="+mn-lt"/>
              </a:rPr>
              <a:t>T</a:t>
            </a:r>
            <a:r>
              <a:rPr lang="en-US" baseline="-25000" dirty="0" err="1" smtClean="0">
                <a:latin typeface="+mn-lt"/>
              </a:rPr>
              <a:t>a</a:t>
            </a:r>
            <a:r>
              <a:rPr lang="en-US" dirty="0" err="1" smtClean="0">
                <a:latin typeface="+mn-lt"/>
              </a:rPr>
              <a:t>M</a:t>
            </a:r>
            <a:r>
              <a:rPr lang="en-US" baseline="-25000" dirty="0" err="1" smtClean="0">
                <a:latin typeface="+mn-lt"/>
              </a:rPr>
              <a:t>wa</a:t>
            </a:r>
            <a:endParaRPr lang="en-US" baseline="-25000" dirty="0" smtClean="0">
              <a:latin typeface="+mn-lt"/>
            </a:endParaRPr>
          </a:p>
          <a:p>
            <a:r>
              <a:rPr lang="en-US" dirty="0" smtClean="0">
                <a:latin typeface="+mn-lt"/>
              </a:rPr>
              <a:t>Inch pounds </a:t>
            </a:r>
            <a:r>
              <a:rPr lang="en-US" dirty="0" smtClean="0"/>
              <a:t>– </a:t>
            </a:r>
            <a:r>
              <a:rPr lang="en-US" dirty="0" smtClean="0">
                <a:latin typeface="+mn-lt"/>
              </a:rPr>
              <a:t>	substitute </a:t>
            </a:r>
            <a:r>
              <a:rPr lang="en-US" dirty="0" err="1" smtClean="0">
                <a:latin typeface="+mn-lt"/>
              </a:rPr>
              <a:t>M</a:t>
            </a:r>
            <a:r>
              <a:rPr lang="en-US" baseline="-25000" dirty="0" err="1" smtClean="0">
                <a:latin typeface="+mn-lt"/>
              </a:rPr>
              <a:t>ws</a:t>
            </a:r>
            <a:r>
              <a:rPr lang="en-US" dirty="0" smtClean="0">
                <a:latin typeface="+mn-lt"/>
              </a:rPr>
              <a:t>(0.5T</a:t>
            </a:r>
            <a:r>
              <a:rPr lang="en-US" baseline="-25000" dirty="0" smtClean="0">
                <a:latin typeface="+mn-lt"/>
              </a:rPr>
              <a:t>s</a:t>
            </a:r>
            <a:r>
              <a:rPr lang="en-US" dirty="0" smtClean="0">
                <a:latin typeface="+mn-lt"/>
              </a:rPr>
              <a:t> – 128) for </a:t>
            </a:r>
            <a:r>
              <a:rPr lang="en-US" dirty="0" err="1" smtClean="0">
                <a:latin typeface="+mn-lt"/>
              </a:rPr>
              <a:t>T</a:t>
            </a:r>
            <a:r>
              <a:rPr lang="en-US" baseline="-25000" dirty="0" err="1" smtClean="0">
                <a:latin typeface="+mn-lt"/>
              </a:rPr>
              <a:t>s</a:t>
            </a:r>
            <a:r>
              <a:rPr lang="en-US" dirty="0" err="1" smtClean="0">
                <a:latin typeface="+mn-lt"/>
              </a:rPr>
              <a:t>M</a:t>
            </a:r>
            <a:r>
              <a:rPr lang="en-US" baseline="-25000" dirty="0" err="1" smtClean="0">
                <a:latin typeface="+mn-lt"/>
              </a:rPr>
              <a:t>ws</a:t>
            </a:r>
            <a:endParaRPr lang="en-US" baseline="-25000" dirty="0" smtClean="0">
              <a:latin typeface="+mn-lt"/>
            </a:endParaRPr>
          </a:p>
          <a:p>
            <a:r>
              <a:rPr lang="en-US" dirty="0" smtClean="0">
                <a:latin typeface="+mn-lt"/>
              </a:rPr>
              <a:t>			</a:t>
            </a:r>
            <a:r>
              <a:rPr lang="en-US" dirty="0" err="1" smtClean="0">
                <a:latin typeface="+mn-lt"/>
              </a:rPr>
              <a:t>subsitute</a:t>
            </a:r>
            <a:r>
              <a:rPr lang="en-US" dirty="0" smtClean="0">
                <a:latin typeface="+mn-lt"/>
              </a:rPr>
              <a:t> </a:t>
            </a:r>
            <a:r>
              <a:rPr lang="en-US" dirty="0" err="1" smtClean="0">
                <a:latin typeface="+mn-lt"/>
              </a:rPr>
              <a:t>M</a:t>
            </a:r>
            <a:r>
              <a:rPr lang="en-US" baseline="-25000" dirty="0" err="1" smtClean="0">
                <a:latin typeface="+mn-lt"/>
              </a:rPr>
              <a:t>wa</a:t>
            </a:r>
            <a:r>
              <a:rPr lang="en-US" dirty="0" smtClean="0">
                <a:latin typeface="+mn-lt"/>
              </a:rPr>
              <a:t>(0.5T</a:t>
            </a:r>
            <a:r>
              <a:rPr lang="en-US" baseline="-25000" dirty="0" smtClean="0">
                <a:latin typeface="+mn-lt"/>
              </a:rPr>
              <a:t>a </a:t>
            </a:r>
            <a:r>
              <a:rPr lang="en-US" dirty="0" smtClean="0">
                <a:latin typeface="+mn-lt"/>
              </a:rPr>
              <a:t>– 80) for </a:t>
            </a:r>
            <a:r>
              <a:rPr lang="en-US" dirty="0" err="1" smtClean="0">
                <a:latin typeface="+mn-lt"/>
              </a:rPr>
              <a:t>T</a:t>
            </a:r>
            <a:r>
              <a:rPr lang="en-US" baseline="-25000" dirty="0" err="1" smtClean="0">
                <a:latin typeface="+mn-lt"/>
              </a:rPr>
              <a:t>a</a:t>
            </a:r>
            <a:r>
              <a:rPr lang="en-US" dirty="0" err="1" smtClean="0">
                <a:latin typeface="+mn-lt"/>
              </a:rPr>
              <a:t>M</a:t>
            </a:r>
            <a:r>
              <a:rPr lang="en-US" baseline="-25000" dirty="0" err="1" smtClean="0">
                <a:latin typeface="+mn-lt"/>
              </a:rPr>
              <a:t>wa</a:t>
            </a:r>
            <a:endParaRPr lang="en-US" dirty="0" smtClean="0">
              <a:latin typeface="+mn-lt"/>
            </a:endParaRPr>
          </a:p>
          <a:p>
            <a:r>
              <a:rPr lang="en-US" baseline="-25000" dirty="0" smtClean="0">
                <a:latin typeface="+mn-lt"/>
              </a:rPr>
              <a:t>			</a:t>
            </a:r>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Loss During Delivery</a:t>
            </a:r>
            <a:endParaRPr lang="en-US" dirty="0"/>
          </a:p>
        </p:txBody>
      </p:sp>
      <p:sp>
        <p:nvSpPr>
          <p:cNvPr id="3" name="TextBox 2"/>
          <p:cNvSpPr txBox="1"/>
          <p:nvPr/>
        </p:nvSpPr>
        <p:spPr>
          <a:xfrm>
            <a:off x="387926" y="2327564"/>
            <a:ext cx="8756073" cy="4524315"/>
          </a:xfrm>
          <a:prstGeom prst="rect">
            <a:avLst/>
          </a:prstGeom>
          <a:noFill/>
        </p:spPr>
        <p:txBody>
          <a:bodyPr wrap="square" rtlCol="0">
            <a:spAutoFit/>
          </a:bodyPr>
          <a:lstStyle/>
          <a:p>
            <a:r>
              <a:rPr lang="en-US" dirty="0" smtClean="0">
                <a:latin typeface="+mn-lt"/>
              </a:rPr>
              <a:t>Temperature loss during haul time may be an issue when delivery times approaching or greater than 1 hour are anticipated. The following equations may be used to estimate temperature loss:</a:t>
            </a:r>
          </a:p>
          <a:p>
            <a:endParaRPr lang="en-US" dirty="0" smtClean="0">
              <a:latin typeface="+mn-lt"/>
            </a:endParaRPr>
          </a:p>
          <a:p>
            <a:r>
              <a:rPr lang="en-US" dirty="0" smtClean="0">
                <a:latin typeface="+mn-lt"/>
              </a:rPr>
              <a:t>For revolving drum mixers	 T = 0.25 (</a:t>
            </a:r>
            <a:r>
              <a:rPr lang="en-US" dirty="0" err="1" smtClean="0">
                <a:latin typeface="+mn-lt"/>
              </a:rPr>
              <a:t>t</a:t>
            </a:r>
            <a:r>
              <a:rPr lang="en-US" baseline="-25000" dirty="0" err="1" smtClean="0">
                <a:latin typeface="+mn-lt"/>
              </a:rPr>
              <a:t>r</a:t>
            </a:r>
            <a:r>
              <a:rPr lang="en-US" dirty="0" smtClean="0">
                <a:latin typeface="+mn-lt"/>
              </a:rPr>
              <a:t> – </a:t>
            </a:r>
            <a:r>
              <a:rPr lang="en-US" dirty="0" err="1" smtClean="0">
                <a:latin typeface="+mn-lt"/>
              </a:rPr>
              <a:t>t</a:t>
            </a:r>
            <a:r>
              <a:rPr lang="en-US" baseline="-25000" dirty="0" err="1" smtClean="0">
                <a:latin typeface="+mn-lt"/>
              </a:rPr>
              <a:t>a</a:t>
            </a:r>
            <a:r>
              <a:rPr lang="en-US" dirty="0" smtClean="0">
                <a:latin typeface="+mn-lt"/>
              </a:rPr>
              <a:t>)</a:t>
            </a:r>
          </a:p>
          <a:p>
            <a:r>
              <a:rPr lang="en-US" dirty="0" smtClean="0">
                <a:latin typeface="+mn-lt"/>
              </a:rPr>
              <a:t>For covered-dump body	 T = 0.10 (</a:t>
            </a:r>
            <a:r>
              <a:rPr lang="en-US" dirty="0" err="1" smtClean="0">
                <a:latin typeface="+mn-lt"/>
              </a:rPr>
              <a:t>t</a:t>
            </a:r>
            <a:r>
              <a:rPr lang="en-US" baseline="-25000" dirty="0" err="1" smtClean="0">
                <a:latin typeface="+mn-lt"/>
              </a:rPr>
              <a:t>r</a:t>
            </a:r>
            <a:r>
              <a:rPr lang="en-US" dirty="0" smtClean="0">
                <a:latin typeface="+mn-lt"/>
              </a:rPr>
              <a:t> – </a:t>
            </a:r>
            <a:r>
              <a:rPr lang="en-US" dirty="0" err="1" smtClean="0">
                <a:latin typeface="+mn-lt"/>
              </a:rPr>
              <a:t>t</a:t>
            </a:r>
            <a:r>
              <a:rPr lang="en-US" baseline="-25000" dirty="0" err="1" smtClean="0">
                <a:latin typeface="+mn-lt"/>
              </a:rPr>
              <a:t>a</a:t>
            </a:r>
            <a:r>
              <a:rPr lang="en-US" dirty="0" smtClean="0">
                <a:latin typeface="+mn-lt"/>
              </a:rPr>
              <a:t>)</a:t>
            </a:r>
          </a:p>
          <a:p>
            <a:r>
              <a:rPr lang="en-US" dirty="0" smtClean="0">
                <a:latin typeface="+mn-lt"/>
              </a:rPr>
              <a:t>For open-dump 		 T = 0.15 (</a:t>
            </a:r>
            <a:r>
              <a:rPr lang="en-US" dirty="0" err="1" smtClean="0">
                <a:latin typeface="+mn-lt"/>
              </a:rPr>
              <a:t>t</a:t>
            </a:r>
            <a:r>
              <a:rPr lang="en-US" baseline="-25000" dirty="0" err="1" smtClean="0">
                <a:latin typeface="+mn-lt"/>
              </a:rPr>
              <a:t>r</a:t>
            </a:r>
            <a:r>
              <a:rPr lang="en-US" dirty="0" smtClean="0">
                <a:latin typeface="+mn-lt"/>
              </a:rPr>
              <a:t> – </a:t>
            </a:r>
            <a:r>
              <a:rPr lang="en-US" dirty="0" err="1" smtClean="0">
                <a:latin typeface="+mn-lt"/>
              </a:rPr>
              <a:t>t</a:t>
            </a:r>
            <a:r>
              <a:rPr lang="en-US" baseline="-25000" dirty="0" err="1" smtClean="0">
                <a:latin typeface="+mn-lt"/>
              </a:rPr>
              <a:t>a</a:t>
            </a:r>
            <a:r>
              <a:rPr lang="en-US" dirty="0" smtClean="0">
                <a:latin typeface="+mn-lt"/>
              </a:rPr>
              <a:t>)</a:t>
            </a:r>
          </a:p>
          <a:p>
            <a:endParaRPr lang="en-US" dirty="0" smtClean="0">
              <a:latin typeface="+mn-lt"/>
            </a:endParaRPr>
          </a:p>
          <a:p>
            <a:r>
              <a:rPr lang="en-US" dirty="0" smtClean="0">
                <a:latin typeface="+mn-lt"/>
              </a:rPr>
              <a:t>Where:</a:t>
            </a:r>
          </a:p>
          <a:p>
            <a:r>
              <a:rPr lang="en-US" dirty="0" err="1" smtClean="0">
                <a:latin typeface="+mn-lt"/>
              </a:rPr>
              <a:t>t</a:t>
            </a:r>
            <a:r>
              <a:rPr lang="en-US" baseline="-25000" dirty="0" err="1" smtClean="0">
                <a:latin typeface="+mn-lt"/>
              </a:rPr>
              <a:t>r</a:t>
            </a:r>
            <a:r>
              <a:rPr lang="en-US" baseline="-25000" dirty="0" smtClean="0">
                <a:latin typeface="+mn-lt"/>
              </a:rPr>
              <a:t> </a:t>
            </a:r>
            <a:r>
              <a:rPr lang="en-US" dirty="0" smtClean="0">
                <a:latin typeface="+mn-lt"/>
              </a:rPr>
              <a:t>– Is required delivery temperature in degrees Celsius or Fahrenheit</a:t>
            </a:r>
          </a:p>
          <a:p>
            <a:r>
              <a:rPr lang="en-US" dirty="0" err="1" smtClean="0">
                <a:latin typeface="+mn-lt"/>
              </a:rPr>
              <a:t>t</a:t>
            </a:r>
            <a:r>
              <a:rPr lang="en-US" baseline="-25000" dirty="0" err="1" smtClean="0">
                <a:latin typeface="+mn-lt"/>
              </a:rPr>
              <a:t>a</a:t>
            </a:r>
            <a:r>
              <a:rPr lang="en-US" dirty="0" smtClean="0">
                <a:latin typeface="+mn-lt"/>
              </a:rPr>
              <a:t> – Is required air temperature in degrees Celsius or Fahrenheit</a:t>
            </a:r>
          </a:p>
          <a:p>
            <a:endParaRPr lang="en-US"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3" name="Content Placeholder 2"/>
          <p:cNvSpPr>
            <a:spLocks noGrp="1"/>
          </p:cNvSpPr>
          <p:nvPr>
            <p:ph type="subTitle" idx="4294967295"/>
          </p:nvPr>
        </p:nvSpPr>
        <p:spPr>
          <a:xfrm>
            <a:off x="430710" y="2147820"/>
            <a:ext cx="7915619" cy="3105117"/>
          </a:xfrm>
        </p:spPr>
        <p:txBody>
          <a:bodyPr>
            <a:noAutofit/>
          </a:bodyPr>
          <a:lstStyle/>
          <a:p>
            <a:r>
              <a:rPr lang="en-US" dirty="0" smtClean="0"/>
              <a:t>Effect of Cold Weather</a:t>
            </a:r>
          </a:p>
          <a:p>
            <a:r>
              <a:rPr lang="en-US" dirty="0" smtClean="0"/>
              <a:t>Adjusting Concrete Mixtures</a:t>
            </a:r>
          </a:p>
          <a:p>
            <a:r>
              <a:rPr lang="en-US" dirty="0" smtClean="0"/>
              <a:t>Concreting Process</a:t>
            </a:r>
          </a:p>
          <a:p>
            <a:r>
              <a:rPr lang="en-US" dirty="0" smtClean="0"/>
              <a:t>Curing</a:t>
            </a:r>
          </a:p>
          <a:p>
            <a:r>
              <a:rPr lang="en-US" dirty="0" smtClean="0"/>
              <a:t>Maturity Concept</a:t>
            </a:r>
          </a:p>
          <a:p>
            <a:pPr marL="0" indent="0">
              <a:buNone/>
            </a:pP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96819"/>
            <a:ext cx="8229600" cy="691277"/>
          </a:xfrm>
        </p:spPr>
        <p:txBody>
          <a:bodyPr/>
          <a:lstStyle/>
          <a:p>
            <a:r>
              <a:rPr lang="en-US" dirty="0" smtClean="0"/>
              <a:t>Cooling After Protection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73182" y="2508538"/>
            <a:ext cx="8797636" cy="3330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Concrete Temperature</a:t>
            </a: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4748213" y="2387485"/>
            <a:ext cx="3481387" cy="385615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66713" y="3514725"/>
            <a:ext cx="417676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Concrete Temperature</a:t>
            </a:r>
            <a:endParaRPr lang="en-US" dirty="0"/>
          </a:p>
        </p:txBody>
      </p:sp>
      <p:pic>
        <p:nvPicPr>
          <p:cNvPr id="11267" name="Picture 3"/>
          <p:cNvPicPr>
            <a:picLocks noChangeAspect="1" noChangeArrowheads="1"/>
          </p:cNvPicPr>
          <p:nvPr/>
        </p:nvPicPr>
        <p:blipFill>
          <a:blip r:embed="rId3" cstate="print"/>
          <a:srcRect/>
          <a:stretch>
            <a:fillRect/>
          </a:stretch>
        </p:blipFill>
        <p:spPr bwMode="auto">
          <a:xfrm>
            <a:off x="1226128" y="1938894"/>
            <a:ext cx="6691745" cy="474795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Concreting on Ground</a:t>
            </a:r>
            <a:endParaRPr lang="en-US" dirty="0"/>
          </a:p>
        </p:txBody>
      </p:sp>
      <p:sp>
        <p:nvSpPr>
          <p:cNvPr id="3" name="TextBox 2"/>
          <p:cNvSpPr txBox="1"/>
          <p:nvPr/>
        </p:nvSpPr>
        <p:spPr>
          <a:xfrm>
            <a:off x="200891" y="2244436"/>
            <a:ext cx="8742218" cy="3785652"/>
          </a:xfrm>
          <a:prstGeom prst="rect">
            <a:avLst/>
          </a:prstGeom>
          <a:noFill/>
        </p:spPr>
        <p:txBody>
          <a:bodyPr wrap="square" rtlCol="0">
            <a:spAutoFit/>
          </a:bodyPr>
          <a:lstStyle/>
          <a:p>
            <a:r>
              <a:rPr lang="en-US" dirty="0" smtClean="0">
                <a:latin typeface="+mn-lt"/>
              </a:rPr>
              <a:t>Placing concrete on the ground involves different procedures than those used at an upper level:</a:t>
            </a:r>
          </a:p>
          <a:p>
            <a:pPr marL="457200" indent="-457200">
              <a:buFont typeface="+mj-lt"/>
              <a:buAutoNum type="arabicPeriod"/>
            </a:pPr>
            <a:r>
              <a:rPr lang="en-US" dirty="0" smtClean="0">
                <a:latin typeface="+mn-lt"/>
              </a:rPr>
              <a:t>The ground must be thawed before placing concrete</a:t>
            </a:r>
          </a:p>
          <a:p>
            <a:pPr marL="457200" indent="-457200">
              <a:buFont typeface="+mj-lt"/>
              <a:buAutoNum type="arabicPeriod"/>
            </a:pPr>
            <a:r>
              <a:rPr lang="en-US" dirty="0" smtClean="0">
                <a:latin typeface="+mn-lt"/>
              </a:rPr>
              <a:t>Cement hydration will furnish some of the curing heat</a:t>
            </a:r>
          </a:p>
          <a:p>
            <a:pPr marL="457200" indent="-457200">
              <a:buFont typeface="+mj-lt"/>
              <a:buAutoNum type="arabicPeriod"/>
            </a:pPr>
            <a:r>
              <a:rPr lang="en-US" dirty="0" smtClean="0">
                <a:latin typeface="+mn-lt"/>
              </a:rPr>
              <a:t>Construction of enclosures is much simpler instead and use of insulating blankets may be sufficient</a:t>
            </a:r>
          </a:p>
          <a:p>
            <a:pPr marL="457200" indent="-457200">
              <a:buFont typeface="+mj-lt"/>
              <a:buAutoNum type="arabicPeriod"/>
            </a:pPr>
            <a:r>
              <a:rPr lang="en-US" dirty="0" smtClean="0">
                <a:latin typeface="+mn-lt"/>
              </a:rPr>
              <a:t>In the case of a floor slab, a vented heater is required if the area is enclosed</a:t>
            </a:r>
          </a:p>
          <a:p>
            <a:pPr marL="457200" indent="-457200">
              <a:buFont typeface="+mj-lt"/>
              <a:buAutoNum type="arabicPeriod"/>
            </a:pPr>
            <a:r>
              <a:rPr lang="en-US" dirty="0" err="1" smtClean="0">
                <a:latin typeface="+mn-lt"/>
              </a:rPr>
              <a:t>Hydronic</a:t>
            </a:r>
            <a:r>
              <a:rPr lang="en-US" dirty="0" smtClean="0">
                <a:latin typeface="+mn-lt"/>
              </a:rPr>
              <a:t> heaters can be used to thaw </a:t>
            </a:r>
            <a:r>
              <a:rPr lang="en-US" dirty="0" err="1" smtClean="0">
                <a:latin typeface="+mn-lt"/>
              </a:rPr>
              <a:t>subgrades</a:t>
            </a:r>
            <a:r>
              <a:rPr lang="en-US" dirty="0" smtClean="0">
                <a:latin typeface="+mn-lt"/>
              </a:rPr>
              <a:t> using insulated blankets or to heat enclosures without concern for carbonation</a:t>
            </a:r>
            <a:endParaRPr lang="en-US"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Concreting on Ground</a:t>
            </a:r>
            <a:endParaRPr lang="en-US" dirty="0"/>
          </a:p>
        </p:txBody>
      </p:sp>
      <p:sp>
        <p:nvSpPr>
          <p:cNvPr id="3" name="TextBox 2"/>
          <p:cNvSpPr txBox="1"/>
          <p:nvPr/>
        </p:nvSpPr>
        <p:spPr>
          <a:xfrm>
            <a:off x="304800" y="2369127"/>
            <a:ext cx="7606145" cy="3046988"/>
          </a:xfrm>
          <a:prstGeom prst="rect">
            <a:avLst/>
          </a:prstGeom>
          <a:noFill/>
        </p:spPr>
        <p:txBody>
          <a:bodyPr wrap="square" rtlCol="0">
            <a:spAutoFit/>
          </a:bodyPr>
          <a:lstStyle/>
          <a:p>
            <a:r>
              <a:rPr lang="en-US" dirty="0" smtClean="0">
                <a:latin typeface="+mn-lt"/>
              </a:rPr>
              <a:t>When the </a:t>
            </a:r>
            <a:r>
              <a:rPr lang="en-US" dirty="0" err="1" smtClean="0">
                <a:latin typeface="+mn-lt"/>
              </a:rPr>
              <a:t>subgrade</a:t>
            </a:r>
            <a:r>
              <a:rPr lang="en-US" dirty="0" smtClean="0">
                <a:latin typeface="+mn-lt"/>
              </a:rPr>
              <a:t> is frozen to a depth of approximately 80 mm (3 inches), the surface region can be thawed by:</a:t>
            </a:r>
          </a:p>
          <a:p>
            <a:pPr marL="457200" indent="-457200">
              <a:buFont typeface="+mj-lt"/>
              <a:buAutoNum type="arabicPeriod"/>
            </a:pPr>
            <a:r>
              <a:rPr lang="en-US" dirty="0" smtClean="0">
                <a:latin typeface="+mn-lt"/>
              </a:rPr>
              <a:t>Steaming</a:t>
            </a:r>
          </a:p>
          <a:p>
            <a:pPr marL="457200" indent="-457200">
              <a:buFont typeface="+mj-lt"/>
              <a:buAutoNum type="arabicPeriod"/>
            </a:pPr>
            <a:r>
              <a:rPr lang="en-US" dirty="0" smtClean="0">
                <a:latin typeface="+mn-lt"/>
              </a:rPr>
              <a:t>Spreading a layer of hot sand, gravel, or other granular material where the grade elevations allow it</a:t>
            </a:r>
          </a:p>
          <a:p>
            <a:pPr marL="457200" indent="-457200">
              <a:buFont typeface="+mj-lt"/>
              <a:buAutoNum type="arabicPeriod"/>
            </a:pPr>
            <a:r>
              <a:rPr lang="en-US" dirty="0" smtClean="0">
                <a:latin typeface="+mn-lt"/>
              </a:rPr>
              <a:t>Removing and replacing with unfrozen fill</a:t>
            </a:r>
          </a:p>
          <a:p>
            <a:pPr marL="457200" indent="-457200">
              <a:buFont typeface="+mj-lt"/>
              <a:buAutoNum type="arabicPeriod"/>
            </a:pPr>
            <a:r>
              <a:rPr lang="en-US" dirty="0" smtClean="0">
                <a:latin typeface="+mn-lt"/>
              </a:rPr>
              <a:t>Covering the </a:t>
            </a:r>
            <a:r>
              <a:rPr lang="en-US" dirty="0" err="1" smtClean="0">
                <a:latin typeface="+mn-lt"/>
              </a:rPr>
              <a:t>subgrade</a:t>
            </a:r>
            <a:r>
              <a:rPr lang="en-US" dirty="0" smtClean="0">
                <a:latin typeface="+mn-lt"/>
              </a:rPr>
              <a:t> with insulation for a few days</a:t>
            </a:r>
          </a:p>
          <a:p>
            <a:pPr marL="457200" indent="-457200">
              <a:buFont typeface="+mj-lt"/>
              <a:buAutoNum type="arabicPeriod"/>
            </a:pPr>
            <a:r>
              <a:rPr lang="en-US" dirty="0" smtClean="0">
                <a:latin typeface="+mn-lt"/>
              </a:rPr>
              <a:t>Using </a:t>
            </a:r>
            <a:r>
              <a:rPr lang="en-US" dirty="0" err="1" smtClean="0">
                <a:latin typeface="+mn-lt"/>
              </a:rPr>
              <a:t>hydronic</a:t>
            </a:r>
            <a:r>
              <a:rPr lang="en-US" dirty="0" smtClean="0">
                <a:latin typeface="+mn-lt"/>
              </a:rPr>
              <a:t> heaters under insulated blankets</a:t>
            </a:r>
            <a:endParaRPr lang="en-US"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Concreting Above Ground</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43220" y="2298853"/>
            <a:ext cx="8865595" cy="427612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Concreting Above Ground</a:t>
            </a:r>
            <a:endParaRPr lang="en-US" dirty="0"/>
          </a:p>
        </p:txBody>
      </p:sp>
      <p:sp>
        <p:nvSpPr>
          <p:cNvPr id="3" name="Rectangle 2"/>
          <p:cNvSpPr/>
          <p:nvPr/>
        </p:nvSpPr>
        <p:spPr>
          <a:xfrm>
            <a:off x="117764" y="2001286"/>
            <a:ext cx="8908473" cy="3748719"/>
          </a:xfrm>
          <a:prstGeom prst="rect">
            <a:avLst/>
          </a:prstGeom>
        </p:spPr>
        <p:txBody>
          <a:bodyPr wrap="square">
            <a:spAutoFit/>
          </a:bodyPr>
          <a:lstStyle/>
          <a:p>
            <a:pPr>
              <a:spcBef>
                <a:spcPct val="30000"/>
              </a:spcBef>
              <a:defRPr/>
            </a:pPr>
            <a:r>
              <a:rPr lang="en-US" dirty="0" smtClean="0">
                <a:latin typeface="+mn-lt"/>
              </a:rPr>
              <a:t>Working above ground in cold weather usually involves several different approaches in comparison to work at ground level: </a:t>
            </a:r>
          </a:p>
          <a:p>
            <a:pPr marL="457200" indent="-457200">
              <a:spcBef>
                <a:spcPct val="30000"/>
              </a:spcBef>
              <a:buAutoNum type="arabicPeriod"/>
              <a:defRPr/>
            </a:pPr>
            <a:r>
              <a:rPr lang="en-US" dirty="0" smtClean="0">
                <a:latin typeface="+mn-lt"/>
              </a:rPr>
              <a:t>The concrete mixture may not need to be changed to generate more heat because portable heaters can be used to heat the undersides of floor and roof slabs. </a:t>
            </a:r>
          </a:p>
          <a:p>
            <a:pPr marL="457200" indent="-457200">
              <a:spcBef>
                <a:spcPct val="30000"/>
              </a:spcBef>
              <a:buAutoNum type="arabicPeriod"/>
              <a:defRPr/>
            </a:pPr>
            <a:r>
              <a:rPr lang="en-US" dirty="0" smtClean="0">
                <a:latin typeface="+mn-lt"/>
              </a:rPr>
              <a:t>Enclosures must be constructed to retain the heat under floor and roof slabs. </a:t>
            </a:r>
          </a:p>
          <a:p>
            <a:pPr marL="457200" indent="-457200">
              <a:spcBef>
                <a:spcPct val="30000"/>
              </a:spcBef>
              <a:buAutoNum type="arabicPeriod"/>
              <a:defRPr/>
            </a:pPr>
            <a:r>
              <a:rPr lang="en-US" dirty="0" smtClean="0">
                <a:latin typeface="+mn-lt"/>
              </a:rPr>
              <a:t>Portable heaters used to warm the underside of formed concrete can be direct fired heating units (without venting)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10170" y="1226947"/>
            <a:ext cx="8923028" cy="548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12687" y="52072"/>
            <a:ext cx="7993347" cy="67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Enclosures</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419239" y="4047474"/>
            <a:ext cx="4043033" cy="262296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4856019" y="4049021"/>
            <a:ext cx="3867622" cy="2620003"/>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4852415" y="1087534"/>
            <a:ext cx="3883077" cy="280171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Weather Concreting</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61950" y="2181225"/>
            <a:ext cx="2628900" cy="37719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067050" y="2171700"/>
            <a:ext cx="5734050" cy="3771900"/>
          </a:xfrm>
          <a:prstGeom prst="rect">
            <a:avLst/>
          </a:prstGeom>
          <a:noFill/>
          <a:ln w="9525">
            <a:noFill/>
            <a:miter lim="800000"/>
            <a:headEnd/>
            <a:tailEnd/>
          </a:ln>
        </p:spPr>
      </p:pic>
    </p:spTree>
    <p:extLst>
      <p:ext uri="{BB962C8B-B14F-4D97-AF65-F5344CB8AC3E}">
        <p14:creationId xmlns:p14="http://schemas.microsoft.com/office/powerpoint/2010/main" xmlns="" val="565756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Insulating Material</a:t>
            </a:r>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1377696" y="2030175"/>
            <a:ext cx="6388608" cy="460355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Insulating Concrete Forms</a:t>
            </a: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491110" y="2263393"/>
            <a:ext cx="4727499" cy="3729783"/>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5378285" y="2264598"/>
            <a:ext cx="3152077" cy="373959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Heaters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461961" y="3083661"/>
            <a:ext cx="4448598" cy="1443037"/>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4941350" y="2450592"/>
            <a:ext cx="3668444" cy="330993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500695" y="2727536"/>
            <a:ext cx="3969678" cy="3959703"/>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904346" y="3533833"/>
            <a:ext cx="3733251" cy="3153406"/>
          </a:xfrm>
          <a:prstGeom prst="rect">
            <a:avLst/>
          </a:prstGeom>
          <a:noFill/>
          <a:ln w="9525">
            <a:noFill/>
            <a:miter lim="800000"/>
            <a:headEnd/>
            <a:tailEnd/>
          </a:ln>
        </p:spPr>
      </p:pic>
      <p:sp>
        <p:nvSpPr>
          <p:cNvPr id="8" name="Title 1"/>
          <p:cNvSpPr>
            <a:spLocks noGrp="1"/>
          </p:cNvSpPr>
          <p:nvPr>
            <p:ph type="title"/>
          </p:nvPr>
        </p:nvSpPr>
        <p:spPr>
          <a:xfrm>
            <a:off x="405684" y="1292069"/>
            <a:ext cx="8229600" cy="691277"/>
          </a:xfrm>
        </p:spPr>
        <p:txBody>
          <a:bodyPr/>
          <a:lstStyle/>
          <a:p>
            <a:r>
              <a:rPr lang="en-US" dirty="0" smtClean="0"/>
              <a:t>Heaters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Hydronic</a:t>
            </a:r>
            <a:r>
              <a:rPr lang="en-US" dirty="0" smtClean="0"/>
              <a:t> Systems</a:t>
            </a:r>
            <a:endParaRPr lang="en-US" dirty="0"/>
          </a:p>
        </p:txBody>
      </p:sp>
      <p:pic>
        <p:nvPicPr>
          <p:cNvPr id="20482" name="Picture 2"/>
          <p:cNvPicPr>
            <a:picLocks noChangeAspect="1" noChangeArrowheads="1"/>
          </p:cNvPicPr>
          <p:nvPr/>
        </p:nvPicPr>
        <p:blipFill>
          <a:blip r:embed="rId3" cstate="print"/>
          <a:srcRect/>
          <a:stretch>
            <a:fillRect/>
          </a:stretch>
        </p:blipFill>
        <p:spPr bwMode="auto">
          <a:xfrm>
            <a:off x="198304" y="2670902"/>
            <a:ext cx="4343352" cy="2925667"/>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4670794" y="2682072"/>
            <a:ext cx="4307953" cy="294754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Heating</a:t>
            </a:r>
            <a:endParaRPr lang="en-US" dirty="0"/>
          </a:p>
        </p:txBody>
      </p:sp>
      <p:sp>
        <p:nvSpPr>
          <p:cNvPr id="4" name="TextBox 3"/>
          <p:cNvSpPr txBox="1"/>
          <p:nvPr/>
        </p:nvSpPr>
        <p:spPr>
          <a:xfrm>
            <a:off x="560832" y="2535936"/>
            <a:ext cx="8022336" cy="2677656"/>
          </a:xfrm>
          <a:prstGeom prst="rect">
            <a:avLst/>
          </a:prstGeom>
          <a:noFill/>
        </p:spPr>
        <p:txBody>
          <a:bodyPr wrap="square" rtlCol="0">
            <a:spAutoFit/>
          </a:bodyPr>
          <a:lstStyle/>
          <a:p>
            <a:pPr marL="109538" indent="-109538">
              <a:buFont typeface="Arial" pitchFamily="34" charset="0"/>
              <a:buChar char="•"/>
            </a:pPr>
            <a:r>
              <a:rPr lang="en-US" dirty="0" smtClean="0">
                <a:latin typeface="+mn-lt"/>
              </a:rPr>
              <a:t>Curing temperatures should be maintained until sufficient strength is gained to withstand exposure to low temperatures, anticipated environment, and construction and service loads.</a:t>
            </a:r>
          </a:p>
          <a:p>
            <a:pPr marL="109538" indent="-109538">
              <a:buFont typeface="Arial" pitchFamily="34" charset="0"/>
              <a:buChar char="•"/>
            </a:pPr>
            <a:r>
              <a:rPr lang="en-US" dirty="0" smtClean="0">
                <a:latin typeface="+mn-lt"/>
              </a:rPr>
              <a:t>The length of protection required to accomplish this will depend on the cement type and amount, whether accelerating admixtures were used, and the loads that must be carried.</a:t>
            </a:r>
            <a:endParaRPr lang="en-US"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Removal and </a:t>
            </a:r>
            <a:r>
              <a:rPr lang="en-US" dirty="0" err="1" smtClean="0"/>
              <a:t>Reshoring</a:t>
            </a:r>
            <a:endParaRPr lang="en-US" dirty="0"/>
          </a:p>
        </p:txBody>
      </p:sp>
      <p:sp>
        <p:nvSpPr>
          <p:cNvPr id="3" name="TextBox 2"/>
          <p:cNvSpPr txBox="1"/>
          <p:nvPr/>
        </p:nvSpPr>
        <p:spPr>
          <a:xfrm>
            <a:off x="304800" y="2231136"/>
            <a:ext cx="8692896" cy="3416320"/>
          </a:xfrm>
          <a:prstGeom prst="rect">
            <a:avLst/>
          </a:prstGeom>
          <a:noFill/>
        </p:spPr>
        <p:txBody>
          <a:bodyPr wrap="square" rtlCol="0">
            <a:spAutoFit/>
          </a:bodyPr>
          <a:lstStyle/>
          <a:p>
            <a:r>
              <a:rPr lang="en-US" dirty="0" smtClean="0">
                <a:latin typeface="+mn-lt"/>
              </a:rPr>
              <a:t>It is good practice in cold weather to leave forms in place as long as possible. Even within heated enclosures, forms serve to distribute heat more evenly and help prevent drying and local overheating.</a:t>
            </a:r>
          </a:p>
          <a:p>
            <a:r>
              <a:rPr lang="en-US" dirty="0" smtClean="0">
                <a:latin typeface="+mn-lt"/>
              </a:rPr>
              <a:t>In-place strengths can be monitored using one of the following:</a:t>
            </a:r>
          </a:p>
          <a:p>
            <a:pPr marL="914400" indent="-341313">
              <a:buFont typeface="+mj-lt"/>
              <a:buAutoNum type="arabicPeriod"/>
            </a:pPr>
            <a:r>
              <a:rPr lang="en-US" dirty="0" smtClean="0">
                <a:latin typeface="+mn-lt"/>
              </a:rPr>
              <a:t>field-cured cylinders</a:t>
            </a:r>
          </a:p>
          <a:p>
            <a:pPr marL="914400" indent="-341313">
              <a:buFont typeface="+mj-lt"/>
              <a:buAutoNum type="arabicPeriod"/>
            </a:pPr>
            <a:r>
              <a:rPr lang="en-US" dirty="0" smtClean="0">
                <a:latin typeface="+mn-lt"/>
              </a:rPr>
              <a:t>probe penetration tests</a:t>
            </a:r>
          </a:p>
          <a:p>
            <a:pPr marL="914400" indent="-341313">
              <a:buFont typeface="+mj-lt"/>
              <a:buAutoNum type="arabicPeriod"/>
            </a:pPr>
            <a:r>
              <a:rPr lang="en-US" dirty="0" smtClean="0">
                <a:latin typeface="+mn-lt"/>
              </a:rPr>
              <a:t>cast-in-place cylinders</a:t>
            </a:r>
          </a:p>
          <a:p>
            <a:pPr marL="914400" indent="-341313">
              <a:buFont typeface="+mj-lt"/>
              <a:buAutoNum type="arabicPeriod"/>
            </a:pPr>
            <a:r>
              <a:rPr lang="en-US" dirty="0" smtClean="0">
                <a:latin typeface="+mn-lt"/>
              </a:rPr>
              <a:t>pullout testing</a:t>
            </a:r>
          </a:p>
          <a:p>
            <a:pPr marL="914400" indent="-341313">
              <a:buFont typeface="+mj-lt"/>
              <a:buAutoNum type="arabicPeriod"/>
            </a:pPr>
            <a:r>
              <a:rPr lang="en-US" dirty="0" smtClean="0">
                <a:latin typeface="+mn-lt"/>
              </a:rPr>
              <a:t>maturity testing</a:t>
            </a:r>
            <a:endParaRPr lang="en-US"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Maturity Concept</a:t>
            </a:r>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259928" y="2439604"/>
            <a:ext cx="8647774" cy="299171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Maturity Method</a:t>
            </a:r>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1602670" y="2104917"/>
            <a:ext cx="5938661" cy="44812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Maturity Method</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109473" y="2019124"/>
            <a:ext cx="6925055" cy="455899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Freezing on Fresh Concrete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233487" y="2200274"/>
            <a:ext cx="6741873" cy="4238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Rectangle 2"/>
          <p:cNvSpPr/>
          <p:nvPr/>
        </p:nvSpPr>
        <p:spPr>
          <a:xfrm>
            <a:off x="3486995" y="2133600"/>
            <a:ext cx="1907895" cy="3477875"/>
          </a:xfrm>
          <a:prstGeom prst="rect">
            <a:avLst/>
          </a:prstGeom>
          <a:noFill/>
        </p:spPr>
        <p:txBody>
          <a:bodyPr wrap="none" lIns="91440" tIns="45720" rIns="91440" bIns="45720">
            <a:spAutoFit/>
            <a:scene3d>
              <a:camera prst="perspectiveLeft"/>
              <a:lightRig rig="threePt" dir="t"/>
            </a:scene3d>
            <a:sp3d extrusionH="57150">
              <a:bevelT h="25400" prst="softRound"/>
            </a:sp3d>
          </a:bodyPr>
          <a:lstStyle/>
          <a:p>
            <a:pPr algn="ctr"/>
            <a:r>
              <a:rPr lang="en-US" sz="22000" b="1" cap="all" spc="0" dirty="0" smtClean="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rPr>
              <a:t>?</a:t>
            </a:r>
            <a:endParaRPr lang="en-US" sz="22000" b="1" cap="all" spc="0" dirty="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920594"/>
            <a:ext cx="8229600" cy="691277"/>
          </a:xfrm>
        </p:spPr>
        <p:txBody>
          <a:bodyPr/>
          <a:lstStyle/>
          <a:p>
            <a:r>
              <a:rPr lang="en-US" dirty="0" smtClean="0"/>
              <a:t>Strength Gain of Concrete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000531" y="1530181"/>
            <a:ext cx="7143086" cy="257509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790900" y="4181476"/>
            <a:ext cx="3562349" cy="2577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Gain of Concrete</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33389" y="2400300"/>
            <a:ext cx="3834120" cy="337185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959928" y="2357870"/>
            <a:ext cx="3568147" cy="3406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of Hydration</a:t>
            </a:r>
            <a:endParaRPr lang="en-US" dirty="0"/>
          </a:p>
        </p:txBody>
      </p:sp>
      <p:sp>
        <p:nvSpPr>
          <p:cNvPr id="3" name="TextBox 2"/>
          <p:cNvSpPr txBox="1"/>
          <p:nvPr/>
        </p:nvSpPr>
        <p:spPr>
          <a:xfrm>
            <a:off x="221672" y="2147455"/>
            <a:ext cx="8700656" cy="3908762"/>
          </a:xfrm>
          <a:prstGeom prst="rect">
            <a:avLst/>
          </a:prstGeom>
          <a:noFill/>
        </p:spPr>
        <p:txBody>
          <a:bodyPr wrap="square" rtlCol="0">
            <a:spAutoFit/>
          </a:bodyPr>
          <a:lstStyle/>
          <a:p>
            <a:pPr marL="166688" indent="-166688">
              <a:buFont typeface="Arial" pitchFamily="34" charset="0"/>
              <a:buChar char="•"/>
            </a:pPr>
            <a:r>
              <a:rPr lang="en-US" sz="2800" dirty="0" smtClean="0">
                <a:latin typeface="+mn-lt"/>
              </a:rPr>
              <a:t>Concrete generates heat during hardening as a result of the chemical reaction by which cement reacts with water to form a hard, stable paste</a:t>
            </a:r>
          </a:p>
          <a:p>
            <a:pPr marL="166688" indent="-166688">
              <a:buFont typeface="Arial" pitchFamily="34" charset="0"/>
              <a:buChar char="•"/>
            </a:pPr>
            <a:endParaRPr lang="en-US" sz="2800" dirty="0" smtClean="0">
              <a:latin typeface="+mn-lt"/>
            </a:endParaRPr>
          </a:p>
          <a:p>
            <a:pPr marL="166688" indent="-166688">
              <a:buFont typeface="Arial" pitchFamily="34" charset="0"/>
              <a:buChar char="•"/>
            </a:pPr>
            <a:r>
              <a:rPr lang="en-US" sz="2800" dirty="0" smtClean="0">
                <a:latin typeface="+mn-lt"/>
              </a:rPr>
              <a:t>Dimensions of the concrete placement, ambient air temperature, initial concrete temperature, water-cement ratio, the composition, fineness, and amount of </a:t>
            </a:r>
            <a:r>
              <a:rPr lang="en-US" sz="2800" dirty="0" err="1" smtClean="0">
                <a:latin typeface="+mn-lt"/>
              </a:rPr>
              <a:t>cementitious</a:t>
            </a:r>
            <a:r>
              <a:rPr lang="en-US" sz="2800" dirty="0" smtClean="0">
                <a:latin typeface="+mn-lt"/>
              </a:rPr>
              <a:t> material all effect heat generation.</a:t>
            </a:r>
          </a:p>
          <a:p>
            <a:endParaRPr 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of Hydration</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2157413" y="2128838"/>
            <a:ext cx="4557712" cy="4140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Concrete Mixtures</a:t>
            </a:r>
            <a:endParaRPr lang="en-US" dirty="0"/>
          </a:p>
        </p:txBody>
      </p:sp>
      <p:sp>
        <p:nvSpPr>
          <p:cNvPr id="3" name="TextBox 2"/>
          <p:cNvSpPr txBox="1"/>
          <p:nvPr/>
        </p:nvSpPr>
        <p:spPr>
          <a:xfrm>
            <a:off x="568036" y="2119745"/>
            <a:ext cx="8035637" cy="2677656"/>
          </a:xfrm>
          <a:prstGeom prst="rect">
            <a:avLst/>
          </a:prstGeom>
          <a:noFill/>
        </p:spPr>
        <p:txBody>
          <a:bodyPr wrap="square" rtlCol="0">
            <a:spAutoFit/>
          </a:bodyPr>
          <a:lstStyle/>
          <a:p>
            <a:r>
              <a:rPr lang="en-US" sz="2800" dirty="0" smtClean="0">
                <a:latin typeface="+mn-lt"/>
              </a:rPr>
              <a:t>High-early-strength concrete can be obtained by using one of a combination of the following:</a:t>
            </a:r>
          </a:p>
          <a:p>
            <a:endParaRPr lang="en-US" sz="2800" dirty="0" smtClean="0">
              <a:latin typeface="+mn-lt"/>
            </a:endParaRPr>
          </a:p>
          <a:p>
            <a:pPr marL="457200" indent="-457200">
              <a:buFont typeface="+mj-lt"/>
              <a:buAutoNum type="arabicPeriod"/>
            </a:pPr>
            <a:r>
              <a:rPr lang="en-US" sz="2800" dirty="0" smtClean="0">
                <a:latin typeface="+mn-lt"/>
              </a:rPr>
              <a:t>Type III or HE high-early-strength cement</a:t>
            </a:r>
          </a:p>
          <a:p>
            <a:pPr marL="457200" indent="-457200">
              <a:buFont typeface="+mj-lt"/>
              <a:buAutoNum type="arabicPeriod"/>
            </a:pPr>
            <a:r>
              <a:rPr lang="en-US" sz="2800" dirty="0" smtClean="0">
                <a:latin typeface="+mn-lt"/>
              </a:rPr>
              <a:t>Additional </a:t>
            </a:r>
            <a:r>
              <a:rPr lang="en-US" sz="2800" dirty="0" err="1" smtClean="0">
                <a:latin typeface="+mn-lt"/>
              </a:rPr>
              <a:t>portland</a:t>
            </a:r>
            <a:r>
              <a:rPr lang="en-US" sz="2800" dirty="0" smtClean="0">
                <a:latin typeface="+mn-lt"/>
              </a:rPr>
              <a:t> cement</a:t>
            </a:r>
          </a:p>
          <a:p>
            <a:pPr marL="457200" indent="-457200">
              <a:buFont typeface="+mj-lt"/>
              <a:buAutoNum type="arabicPeriod"/>
            </a:pPr>
            <a:r>
              <a:rPr lang="en-US" sz="2800" dirty="0" smtClean="0">
                <a:latin typeface="+mn-lt"/>
              </a:rPr>
              <a:t>Set accelerating admixtures</a:t>
            </a:r>
            <a:endParaRPr lang="en-US" sz="28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CA_template-ver-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PCA_template-ver-2</Template>
  <TotalTime>2040</TotalTime>
  <Words>3084</Words>
  <Application>Microsoft Office PowerPoint</Application>
  <PresentationFormat>On-screen Show (4:3)</PresentationFormat>
  <Paragraphs>179</Paragraphs>
  <Slides>40</Slides>
  <Notes>35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PCA_template-ver-2</vt:lpstr>
      <vt:lpstr>Cold Weather Concreting</vt:lpstr>
      <vt:lpstr>Overview</vt:lpstr>
      <vt:lpstr>Cold Weather Concreting</vt:lpstr>
      <vt:lpstr>Effect of Freezing on Fresh Concrete</vt:lpstr>
      <vt:lpstr>Strength Gain of Concrete</vt:lpstr>
      <vt:lpstr>Strength Gain of Concrete</vt:lpstr>
      <vt:lpstr>Heat of Hydration</vt:lpstr>
      <vt:lpstr>Heat of Hydration</vt:lpstr>
      <vt:lpstr>Special Concrete Mixtures</vt:lpstr>
      <vt:lpstr>Special Concrete Mixtures</vt:lpstr>
      <vt:lpstr>Special Concrete Mixtures</vt:lpstr>
      <vt:lpstr>Air-Entrained Concrete</vt:lpstr>
      <vt:lpstr>Air-Entrained Concrete</vt:lpstr>
      <vt:lpstr>Temperature of Concrete</vt:lpstr>
      <vt:lpstr>Aggregate Temperature</vt:lpstr>
      <vt:lpstr>Mixing-Water-Temperature</vt:lpstr>
      <vt:lpstr>Temperature of Concrete</vt:lpstr>
      <vt:lpstr>Mixing-Water Temperature</vt:lpstr>
      <vt:lpstr>Temperature Loss During Delivery</vt:lpstr>
      <vt:lpstr>Cooling After Protection</vt:lpstr>
      <vt:lpstr>Monitoring Concrete Temperature</vt:lpstr>
      <vt:lpstr>Monitoring Concrete Temperature</vt:lpstr>
      <vt:lpstr>Concreting on Ground</vt:lpstr>
      <vt:lpstr>Concreting on Ground</vt:lpstr>
      <vt:lpstr>Concreting Above Ground</vt:lpstr>
      <vt:lpstr>Concreting Above Ground</vt:lpstr>
      <vt:lpstr>Slide 27</vt:lpstr>
      <vt:lpstr>Slide 28</vt:lpstr>
      <vt:lpstr>Enclosures</vt:lpstr>
      <vt:lpstr>Insulating Material</vt:lpstr>
      <vt:lpstr>Insulating Concrete Forms</vt:lpstr>
      <vt:lpstr>Heaters</vt:lpstr>
      <vt:lpstr>Heaters</vt:lpstr>
      <vt:lpstr>Hydronic Systems</vt:lpstr>
      <vt:lpstr>Duration of Heating</vt:lpstr>
      <vt:lpstr>Form Removal and Reshoring</vt:lpstr>
      <vt:lpstr>Maturity Concept</vt:lpstr>
      <vt:lpstr>Maturity Method</vt:lpstr>
      <vt:lpstr>Maturity Method</vt:lpstr>
      <vt:lpstr>Questions</vt:lpstr>
    </vt:vector>
  </TitlesOfParts>
  <Company>Portland Cement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Bruce McIntosh</dc:creator>
  <cp:lastModifiedBy>Matt Bond</cp:lastModifiedBy>
  <cp:revision>149</cp:revision>
  <cp:lastPrinted>2007-01-31T19:28:24Z</cp:lastPrinted>
  <dcterms:created xsi:type="dcterms:W3CDTF">2013-03-15T21:35:03Z</dcterms:created>
  <dcterms:modified xsi:type="dcterms:W3CDTF">2016-06-21T21:27:50Z</dcterms:modified>
</cp:coreProperties>
</file>