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9" r:id="rId1"/>
  </p:sldMasterIdLst>
  <p:notesMasterIdLst>
    <p:notesMasterId r:id="rId90"/>
  </p:notesMasterIdLst>
  <p:handoutMasterIdLst>
    <p:handoutMasterId r:id="rId91"/>
  </p:handoutMasterIdLst>
  <p:sldIdLst>
    <p:sldId id="594" r:id="rId2"/>
    <p:sldId id="426" r:id="rId3"/>
    <p:sldId id="595" r:id="rId4"/>
    <p:sldId id="689" r:id="rId5"/>
    <p:sldId id="599" r:id="rId6"/>
    <p:sldId id="600" r:id="rId7"/>
    <p:sldId id="596" r:id="rId8"/>
    <p:sldId id="690" r:id="rId9"/>
    <p:sldId id="597" r:id="rId10"/>
    <p:sldId id="648" r:id="rId11"/>
    <p:sldId id="601" r:id="rId12"/>
    <p:sldId id="598" r:id="rId13"/>
    <p:sldId id="608" r:id="rId14"/>
    <p:sldId id="684" r:id="rId15"/>
    <p:sldId id="602" r:id="rId16"/>
    <p:sldId id="606" r:id="rId17"/>
    <p:sldId id="607" r:id="rId18"/>
    <p:sldId id="652" r:id="rId19"/>
    <p:sldId id="604" r:id="rId20"/>
    <p:sldId id="610" r:id="rId21"/>
    <p:sldId id="605" r:id="rId22"/>
    <p:sldId id="649" r:id="rId23"/>
    <p:sldId id="650" r:id="rId24"/>
    <p:sldId id="611" r:id="rId25"/>
    <p:sldId id="612" r:id="rId26"/>
    <p:sldId id="613" r:id="rId27"/>
    <p:sldId id="653" r:id="rId28"/>
    <p:sldId id="614" r:id="rId29"/>
    <p:sldId id="615" r:id="rId30"/>
    <p:sldId id="654" r:id="rId31"/>
    <p:sldId id="655" r:id="rId32"/>
    <p:sldId id="656" r:id="rId33"/>
    <p:sldId id="686" r:id="rId34"/>
    <p:sldId id="657" r:id="rId35"/>
    <p:sldId id="658" r:id="rId36"/>
    <p:sldId id="659" r:id="rId37"/>
    <p:sldId id="616" r:id="rId38"/>
    <p:sldId id="619" r:id="rId39"/>
    <p:sldId id="620" r:id="rId40"/>
    <p:sldId id="621" r:id="rId41"/>
    <p:sldId id="622" r:id="rId42"/>
    <p:sldId id="660" r:id="rId43"/>
    <p:sldId id="673" r:id="rId44"/>
    <p:sldId id="662" r:id="rId45"/>
    <p:sldId id="663" r:id="rId46"/>
    <p:sldId id="664" r:id="rId47"/>
    <p:sldId id="665" r:id="rId48"/>
    <p:sldId id="666" r:id="rId49"/>
    <p:sldId id="667" r:id="rId50"/>
    <p:sldId id="691" r:id="rId51"/>
    <p:sldId id="669" r:id="rId52"/>
    <p:sldId id="670" r:id="rId53"/>
    <p:sldId id="671" r:id="rId54"/>
    <p:sldId id="672" r:id="rId55"/>
    <p:sldId id="623" r:id="rId56"/>
    <p:sldId id="624" r:id="rId57"/>
    <p:sldId id="651" r:id="rId58"/>
    <p:sldId id="618" r:id="rId59"/>
    <p:sldId id="625" r:id="rId60"/>
    <p:sldId id="626" r:id="rId61"/>
    <p:sldId id="631" r:id="rId62"/>
    <p:sldId id="630" r:id="rId63"/>
    <p:sldId id="632" r:id="rId64"/>
    <p:sldId id="675" r:id="rId65"/>
    <p:sldId id="634" r:id="rId66"/>
    <p:sldId id="627" r:id="rId67"/>
    <p:sldId id="676" r:id="rId68"/>
    <p:sldId id="633" r:id="rId69"/>
    <p:sldId id="629" r:id="rId70"/>
    <p:sldId id="677" r:id="rId71"/>
    <p:sldId id="635" r:id="rId72"/>
    <p:sldId id="636" r:id="rId73"/>
    <p:sldId id="637" r:id="rId74"/>
    <p:sldId id="638" r:id="rId75"/>
    <p:sldId id="639" r:id="rId76"/>
    <p:sldId id="640" r:id="rId77"/>
    <p:sldId id="641" r:id="rId78"/>
    <p:sldId id="642" r:id="rId79"/>
    <p:sldId id="643" r:id="rId80"/>
    <p:sldId id="644" r:id="rId81"/>
    <p:sldId id="678" r:id="rId82"/>
    <p:sldId id="645" r:id="rId83"/>
    <p:sldId id="647" r:id="rId84"/>
    <p:sldId id="679" r:id="rId85"/>
    <p:sldId id="680" r:id="rId86"/>
    <p:sldId id="681" r:id="rId87"/>
    <p:sldId id="682" r:id="rId88"/>
    <p:sldId id="692" r:id="rId89"/>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p:defaultTextStyle>
  <p:extLst>
    <p:ext uri="{EFAFB233-063F-42B5-8137-9DF3F51BA10A}">
      <p15:sldGuideLst xmlns:p15="http://schemas.microsoft.com/office/powerpoint/2012/main">
        <p15:guide id="1" orient="horz" pos="862">
          <p15:clr>
            <a:srgbClr val="A4A3A4"/>
          </p15:clr>
        </p15:guide>
        <p15:guide id="2" pos="336">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0CD2"/>
    <a:srgbClr val="D10E70"/>
    <a:srgbClr val="2C08D2"/>
    <a:srgbClr val="D1180D"/>
    <a:srgbClr val="D18711"/>
    <a:srgbClr val="D15A0F"/>
    <a:srgbClr val="1A8BD3"/>
    <a:srgbClr val="1745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52" autoAdjust="0"/>
    <p:restoredTop sz="71034" autoAdjust="0"/>
  </p:normalViewPr>
  <p:slideViewPr>
    <p:cSldViewPr snapToGrid="0">
      <p:cViewPr varScale="1">
        <p:scale>
          <a:sx n="72" d="100"/>
          <a:sy n="72" d="100"/>
        </p:scale>
        <p:origin x="1699" y="67"/>
      </p:cViewPr>
      <p:guideLst>
        <p:guide orient="horz" pos="862"/>
        <p:guide pos="336"/>
      </p:guideLst>
    </p:cSldViewPr>
  </p:slideViewPr>
  <p:notesTextViewPr>
    <p:cViewPr>
      <p:scale>
        <a:sx n="100" d="100"/>
        <a:sy n="100" d="100"/>
      </p:scale>
      <p:origin x="0" y="0"/>
    </p:cViewPr>
  </p:notesTextViewPr>
  <p:sorterViewPr>
    <p:cViewPr varScale="1">
      <p:scale>
        <a:sx n="1" d="1"/>
        <a:sy n="1" d="1"/>
      </p:scale>
      <p:origin x="0" y="-2796"/>
    </p:cViewPr>
  </p:sorterViewPr>
  <p:notesViewPr>
    <p:cSldViewPr snapToGrid="0">
      <p:cViewPr varScale="1">
        <p:scale>
          <a:sx n="82" d="100"/>
          <a:sy n="82" d="100"/>
        </p:scale>
        <p:origin x="-1890"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defRPr sz="1200" smtClean="0"/>
            </a:lvl1pPr>
          </a:lstStyle>
          <a:p>
            <a:pPr>
              <a:defRPr/>
            </a:pPr>
            <a:endParaRPr lang="en-US" dirty="0"/>
          </a:p>
        </p:txBody>
      </p:sp>
      <p:sp>
        <p:nvSpPr>
          <p:cNvPr id="11267" name="Rectangle 3"/>
          <p:cNvSpPr>
            <a:spLocks noGrp="1" noChangeArrowheads="1"/>
          </p:cNvSpPr>
          <p:nvPr>
            <p:ph type="dt" sz="quarter" idx="1"/>
          </p:nvPr>
        </p:nvSpPr>
        <p:spPr bwMode="auto">
          <a:xfrm>
            <a:off x="397256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a:defRPr sz="1200" smtClean="0"/>
            </a:lvl1pPr>
          </a:lstStyle>
          <a:p>
            <a:pPr>
              <a:defRPr/>
            </a:pPr>
            <a:endParaRPr lang="en-US" dirty="0"/>
          </a:p>
        </p:txBody>
      </p:sp>
      <p:sp>
        <p:nvSpPr>
          <p:cNvPr id="11268" name="Rectangle 4"/>
          <p:cNvSpPr>
            <a:spLocks noGrp="1" noChangeArrowheads="1"/>
          </p:cNvSpPr>
          <p:nvPr>
            <p:ph type="ftr" sz="quarter" idx="2"/>
          </p:nvPr>
        </p:nvSpPr>
        <p:spPr bwMode="auto">
          <a:xfrm>
            <a:off x="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defRPr sz="1200" smtClean="0"/>
            </a:lvl1pPr>
          </a:lstStyle>
          <a:p>
            <a:pPr>
              <a:defRPr/>
            </a:pPr>
            <a:endParaRPr lang="en-US" dirty="0"/>
          </a:p>
        </p:txBody>
      </p:sp>
      <p:sp>
        <p:nvSpPr>
          <p:cNvPr id="11269" name="Rectangle 5"/>
          <p:cNvSpPr>
            <a:spLocks noGrp="1" noChangeArrowheads="1"/>
          </p:cNvSpPr>
          <p:nvPr>
            <p:ph type="sldNum" sz="quarter" idx="3"/>
          </p:nvPr>
        </p:nvSpPr>
        <p:spPr bwMode="auto">
          <a:xfrm>
            <a:off x="397256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a:defRPr sz="1200" smtClean="0"/>
            </a:lvl1pPr>
          </a:lstStyle>
          <a:p>
            <a:pPr>
              <a:defRPr/>
            </a:pPr>
            <a:fld id="{2B897849-907E-490A-9835-1505BEBF6276}" type="slidenum">
              <a:rPr lang="en-US"/>
              <a:pPr>
                <a:defRPr/>
              </a:pPr>
              <a:t>‹#›</a:t>
            </a:fld>
            <a:endParaRPr lang="en-US" dirty="0"/>
          </a:p>
        </p:txBody>
      </p:sp>
    </p:spTree>
    <p:extLst>
      <p:ext uri="{BB962C8B-B14F-4D97-AF65-F5344CB8AC3E}">
        <p14:creationId xmlns:p14="http://schemas.microsoft.com/office/powerpoint/2010/main" val="31665410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defRPr sz="1200" smtClean="0"/>
            </a:lvl1pPr>
          </a:lstStyle>
          <a:p>
            <a:pPr>
              <a:defRPr/>
            </a:pPr>
            <a:endParaRPr lang="en-US" dirty="0"/>
          </a:p>
        </p:txBody>
      </p:sp>
      <p:sp>
        <p:nvSpPr>
          <p:cNvPr id="9219" name="Rectangle 3"/>
          <p:cNvSpPr>
            <a:spLocks noGrp="1" noChangeArrowheads="1"/>
          </p:cNvSpPr>
          <p:nvPr>
            <p:ph type="dt" idx="1"/>
          </p:nvPr>
        </p:nvSpPr>
        <p:spPr bwMode="auto">
          <a:xfrm>
            <a:off x="397256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a:defRPr sz="1200" smtClean="0"/>
            </a:lvl1pPr>
          </a:lstStyle>
          <a:p>
            <a:pPr>
              <a:defRPr/>
            </a:pPr>
            <a:endParaRPr lang="en-US" dirty="0"/>
          </a:p>
        </p:txBody>
      </p:sp>
      <p:sp>
        <p:nvSpPr>
          <p:cNvPr id="1229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934720" y="4415790"/>
            <a:ext cx="5140960" cy="418338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defRPr sz="1200" smtClean="0"/>
            </a:lvl1pPr>
          </a:lstStyle>
          <a:p>
            <a:pPr>
              <a:defRPr/>
            </a:pPr>
            <a:endParaRPr lang="en-US" dirty="0"/>
          </a:p>
        </p:txBody>
      </p:sp>
      <p:sp>
        <p:nvSpPr>
          <p:cNvPr id="9223" name="Rectangle 7"/>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a:defRPr sz="1200" smtClean="0"/>
            </a:lvl1pPr>
          </a:lstStyle>
          <a:p>
            <a:pPr>
              <a:defRPr/>
            </a:pPr>
            <a:fld id="{3116968E-A47D-433E-9F1E-13B567A9FFB0}" type="slidenum">
              <a:rPr lang="en-US"/>
              <a:pPr>
                <a:defRPr/>
              </a:pPr>
              <a:t>‹#›</a:t>
            </a:fld>
            <a:endParaRPr lang="en-US" dirty="0"/>
          </a:p>
        </p:txBody>
      </p:sp>
    </p:spTree>
    <p:extLst>
      <p:ext uri="{BB962C8B-B14F-4D97-AF65-F5344CB8AC3E}">
        <p14:creationId xmlns:p14="http://schemas.microsoft.com/office/powerpoint/2010/main" val="132080875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Design and</a:t>
            </a:r>
            <a:r>
              <a:rPr lang="en-US" baseline="0" dirty="0" smtClean="0"/>
              <a:t> Control of Concrete Mixtures, 16</a:t>
            </a:r>
            <a:r>
              <a:rPr lang="en-US" baseline="30000" dirty="0" smtClean="0"/>
              <a:t>th</a:t>
            </a:r>
            <a:r>
              <a:rPr lang="en-US" baseline="0" dirty="0" smtClean="0"/>
              <a:t> edition, Chapter 5 – Portland, Blended and Other Hydraulic Cement</a:t>
            </a:r>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1</a:t>
            </a:fld>
            <a:endParaRPr lang="en-US" dirty="0"/>
          </a:p>
        </p:txBody>
      </p:sp>
    </p:spTree>
    <p:extLst>
      <p:ext uri="{BB962C8B-B14F-4D97-AF65-F5344CB8AC3E}">
        <p14:creationId xmlns:p14="http://schemas.microsoft.com/office/powerpoint/2010/main" val="2289374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3. After blending, the ground raw materials are fed into the upper end of a kiln. </a:t>
            </a:r>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10</a:t>
            </a:fld>
            <a:endParaRPr lang="en-US" dirty="0"/>
          </a:p>
        </p:txBody>
      </p:sp>
    </p:spTree>
    <p:extLst>
      <p:ext uri="{BB962C8B-B14F-4D97-AF65-F5344CB8AC3E}">
        <p14:creationId xmlns:p14="http://schemas.microsoft.com/office/powerpoint/2010/main" val="994979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Fuel is forced into the lower end of the kiln where it ignites and generates material temperatures of 1400 to 1550 degrees Celsius, or 2550 to 2800 degrees Fahrenheit. </a:t>
            </a:r>
            <a:r>
              <a:rPr lang="en-US" baseline="0" dirty="0" smtClean="0"/>
              <a:t>In the kiln, the raw materials reach approximately 1450°C (2700°F) and a number of chemical reactions occur, changing the raw material into </a:t>
            </a:r>
            <a:r>
              <a:rPr lang="en-US" baseline="0" dirty="0" err="1" smtClean="0"/>
              <a:t>portland</a:t>
            </a:r>
            <a:r>
              <a:rPr lang="en-US" baseline="0" dirty="0" smtClean="0"/>
              <a:t> cement clinker, grayish black pellets predominately the size of marbles or coarse sand.</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11</a:t>
            </a:fld>
            <a:endParaRPr lang="en-US" dirty="0"/>
          </a:p>
        </p:txBody>
      </p:sp>
    </p:spTree>
    <p:extLst>
      <p:ext uri="{BB962C8B-B14F-4D97-AF65-F5344CB8AC3E}">
        <p14:creationId xmlns:p14="http://schemas.microsoft.com/office/powerpoint/2010/main" val="3859536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4. In the</a:t>
            </a:r>
            <a:r>
              <a:rPr lang="en-US" baseline="0" dirty="0" smtClean="0"/>
              <a:t> final stage of manufacture, c</a:t>
            </a:r>
            <a:r>
              <a:rPr lang="en-US" dirty="0" smtClean="0"/>
              <a:t>linker is rapidly cooled and then pulverized into a fine material. During this operation, small amounts of gypsum are added mostly to regulate the setting time of the cement. </a:t>
            </a:r>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12</a:t>
            </a:fld>
            <a:endParaRPr lang="en-US" dirty="0"/>
          </a:p>
        </p:txBody>
      </p:sp>
    </p:spTree>
    <p:extLst>
      <p:ext uri="{BB962C8B-B14F-4D97-AF65-F5344CB8AC3E}">
        <p14:creationId xmlns:p14="http://schemas.microsoft.com/office/powerpoint/2010/main" val="1307308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product from the</a:t>
            </a:r>
            <a:r>
              <a:rPr lang="en-US" baseline="0" dirty="0" smtClean="0"/>
              <a:t> kiln is called clinker. Portland cement clinker is formed by burning calcium and siliceous raw materials in a kiln. This particular clinker is about 20 mm (3/4 in.) in diameter. </a:t>
            </a:r>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13</a:t>
            </a:fld>
            <a:endParaRPr lang="en-US" dirty="0"/>
          </a:p>
        </p:txBody>
      </p:sp>
    </p:spTree>
    <p:extLst>
      <p:ext uri="{BB962C8B-B14F-4D97-AF65-F5344CB8AC3E}">
        <p14:creationId xmlns:p14="http://schemas.microsoft.com/office/powerpoint/2010/main" val="84547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Gypsum, a form of calcium sulfate,</a:t>
            </a:r>
            <a:r>
              <a:rPr lang="en-US" baseline="0" dirty="0" smtClean="0"/>
              <a:t> is </a:t>
            </a:r>
            <a:r>
              <a:rPr lang="en-US" baseline="0" dirty="0" err="1" smtClean="0"/>
              <a:t>interground</a:t>
            </a:r>
            <a:r>
              <a:rPr lang="en-US" baseline="0" dirty="0" smtClean="0"/>
              <a:t> with </a:t>
            </a:r>
            <a:r>
              <a:rPr lang="en-US" baseline="0" dirty="0" err="1" smtClean="0"/>
              <a:t>portland</a:t>
            </a:r>
            <a:r>
              <a:rPr lang="en-US" baseline="0" dirty="0" smtClean="0"/>
              <a:t> clinker to form </a:t>
            </a:r>
            <a:r>
              <a:rPr lang="en-US" baseline="0" dirty="0" err="1" smtClean="0"/>
              <a:t>portland</a:t>
            </a:r>
            <a:r>
              <a:rPr lang="en-US" baseline="0" dirty="0" smtClean="0"/>
              <a:t> cement. It helps control setting, drying shrinkage properties, and strength development.</a:t>
            </a:r>
          </a:p>
          <a:p>
            <a:r>
              <a:rPr lang="en-US" dirty="0" smtClean="0"/>
              <a:t>Limestone and inorganic processing additions may also be added, each in amounts up to 5% by mass. Organic processing additions may be added in amounts up to 1% by mass.</a:t>
            </a:r>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14</a:t>
            </a:fld>
            <a:endParaRPr lang="en-US" dirty="0"/>
          </a:p>
        </p:txBody>
      </p:sp>
    </p:spTree>
    <p:extLst>
      <p:ext uri="{BB962C8B-B14F-4D97-AF65-F5344CB8AC3E}">
        <p14:creationId xmlns:p14="http://schemas.microsoft.com/office/powerpoint/2010/main" val="2209459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the kiln, a number of chemical reactions occur. Burning changes the raw mix into clinker. </a:t>
            </a:r>
            <a:r>
              <a:rPr lang="en-US" dirty="0" smtClean="0"/>
              <a:t>In the first stage</a:t>
            </a:r>
            <a:r>
              <a:rPr lang="en-US" baseline="0" dirty="0" smtClean="0"/>
              <a:t> water is driven from the powder (</a:t>
            </a:r>
            <a:r>
              <a:rPr lang="en-US" dirty="0" smtClean="0"/>
              <a:t>700 degrees Celsius,</a:t>
            </a:r>
            <a:r>
              <a:rPr lang="en-US" baseline="0" dirty="0" smtClean="0"/>
              <a:t> or 1290 degrees Fahrenheit). Next, the carbon dioxide in the limestone is driven off in a process called calcination (700 to 900 degrees Celsius, 1290 to 1650 degrees Fahrenheit). At this stage, the first calcium silicates are nucleating to form-C</a:t>
            </a:r>
            <a:r>
              <a:rPr lang="en-US" baseline="-25000" dirty="0" smtClean="0"/>
              <a:t>2</a:t>
            </a:r>
            <a:r>
              <a:rPr lang="en-US" baseline="0" dirty="0" smtClean="0"/>
              <a:t>S, or </a:t>
            </a:r>
            <a:r>
              <a:rPr lang="en-US" baseline="0" dirty="0" err="1" smtClean="0"/>
              <a:t>belite</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15</a:t>
            </a:fld>
            <a:endParaRPr lang="en-US" dirty="0"/>
          </a:p>
        </p:txBody>
      </p:sp>
    </p:spTree>
    <p:extLst>
      <p:ext uri="{BB962C8B-B14F-4D97-AF65-F5344CB8AC3E}">
        <p14:creationId xmlns:p14="http://schemas.microsoft.com/office/powerpoint/2010/main" val="1951730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the material becomes</a:t>
            </a:r>
            <a:r>
              <a:rPr lang="en-US" baseline="0" dirty="0" smtClean="0"/>
              <a:t> “</a:t>
            </a:r>
            <a:r>
              <a:rPr lang="en-US" dirty="0" smtClean="0"/>
              <a:t>sticky” and the temperature increases rapidly</a:t>
            </a:r>
            <a:r>
              <a:rPr lang="en-US" baseline="0" dirty="0" smtClean="0"/>
              <a:t> (</a:t>
            </a:r>
            <a:r>
              <a:rPr lang="en-US" dirty="0" smtClean="0"/>
              <a:t>Between 1150 and 1200 degrees Celsius, or 2100 and 2190 degrees Fahrenheit). </a:t>
            </a:r>
            <a:r>
              <a:rPr lang="en-US" baseline="0" dirty="0" smtClean="0"/>
              <a:t>Once the mixture reaches 1250 degrees Celsius, 2280 degrees Fahrenheit, the liquid phase forms and the free calcium oxide and the expanding crystals of </a:t>
            </a:r>
            <a:r>
              <a:rPr lang="en-US" baseline="0" dirty="0" err="1" smtClean="0"/>
              <a:t>belite</a:t>
            </a:r>
            <a:r>
              <a:rPr lang="en-US" baseline="0" dirty="0" smtClean="0"/>
              <a:t> form a new phase, C</a:t>
            </a:r>
            <a:r>
              <a:rPr lang="en-US" baseline="-25000" dirty="0" smtClean="0"/>
              <a:t>3</a:t>
            </a:r>
            <a:r>
              <a:rPr lang="en-US" baseline="0" dirty="0" smtClean="0"/>
              <a:t>S, also called </a:t>
            </a:r>
            <a:r>
              <a:rPr lang="en-US" baseline="0" dirty="0" err="1" smtClean="0"/>
              <a:t>alite</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16</a:t>
            </a:fld>
            <a:endParaRPr lang="en-US" dirty="0"/>
          </a:p>
        </p:txBody>
      </p:sp>
    </p:spTree>
    <p:extLst>
      <p:ext uri="{BB962C8B-B14F-4D97-AF65-F5344CB8AC3E}">
        <p14:creationId xmlns:p14="http://schemas.microsoft.com/office/powerpoint/2010/main" val="1453055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peak</a:t>
            </a:r>
            <a:r>
              <a:rPr lang="en-US" baseline="0" dirty="0" smtClean="0"/>
              <a:t> temperatures (between 1350 and 1450 degrees Celsius, 2460 and 2640 degrees Fahrenheit), the C</a:t>
            </a:r>
            <a:r>
              <a:rPr lang="en-US" baseline="-25000" dirty="0" smtClean="0"/>
              <a:t>2</a:t>
            </a:r>
            <a:r>
              <a:rPr lang="en-US" baseline="0" dirty="0" smtClean="0"/>
              <a:t>S continues to react with the free lime to form more </a:t>
            </a:r>
            <a:r>
              <a:rPr lang="en-US" baseline="0" dirty="0" err="1" smtClean="0"/>
              <a:t>alite</a:t>
            </a:r>
            <a:r>
              <a:rPr lang="en-US" baseline="0" dirty="0" smtClean="0"/>
              <a:t>. Additionally, nodules form as the liquid agglomerates crystals together forming clinker.  Upon cooling, </a:t>
            </a:r>
            <a:r>
              <a:rPr lang="en-US" baseline="0" dirty="0" err="1" smtClean="0"/>
              <a:t>tricalcium</a:t>
            </a:r>
            <a:r>
              <a:rPr lang="en-US" baseline="0" dirty="0" smtClean="0"/>
              <a:t> aluminate, C</a:t>
            </a:r>
            <a:r>
              <a:rPr lang="en-US" baseline="-25000" dirty="0" smtClean="0"/>
              <a:t>3</a:t>
            </a:r>
            <a:r>
              <a:rPr lang="en-US" baseline="0" dirty="0" smtClean="0"/>
              <a:t>A, and </a:t>
            </a:r>
            <a:r>
              <a:rPr lang="en-US" baseline="0" dirty="0" err="1" smtClean="0"/>
              <a:t>tetracalcium</a:t>
            </a:r>
            <a:r>
              <a:rPr lang="en-US" baseline="0" dirty="0" smtClean="0"/>
              <a:t> </a:t>
            </a:r>
            <a:r>
              <a:rPr lang="en-US" baseline="0" dirty="0" err="1" smtClean="0"/>
              <a:t>aluminoferrite</a:t>
            </a:r>
            <a:r>
              <a:rPr lang="en-US" baseline="0" dirty="0" smtClean="0"/>
              <a:t>, C</a:t>
            </a:r>
            <a:r>
              <a:rPr lang="en-US" baseline="-25000" dirty="0" smtClean="0"/>
              <a:t>4</a:t>
            </a:r>
            <a:r>
              <a:rPr lang="en-US" baseline="0" dirty="0" smtClean="0"/>
              <a:t>AF,  form.</a:t>
            </a:r>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17</a:t>
            </a:fld>
            <a:endParaRPr lang="en-US" dirty="0"/>
          </a:p>
        </p:txBody>
      </p:sp>
    </p:spTree>
    <p:extLst>
      <p:ext uri="{BB962C8B-B14F-4D97-AF65-F5344CB8AC3E}">
        <p14:creationId xmlns:p14="http://schemas.microsoft.com/office/powerpoint/2010/main" val="1130560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Portland</a:t>
            </a:r>
            <a:r>
              <a:rPr lang="en-US" baseline="0" dirty="0" smtClean="0"/>
              <a:t> cements are manufactured to meet the specifications of ASTM C150 or AASHTO M 85.  The requirements of these two standards are equivalent and provide for six basic types of portland cement.</a:t>
            </a:r>
            <a:endParaRPr lang="en-US" dirty="0"/>
          </a:p>
        </p:txBody>
      </p:sp>
      <p:sp>
        <p:nvSpPr>
          <p:cNvPr id="4" name="Slide Number Placeholder 3"/>
          <p:cNvSpPr>
            <a:spLocks noGrp="1"/>
          </p:cNvSpPr>
          <p:nvPr>
            <p:ph type="sldNum" sz="quarter" idx="10"/>
          </p:nvPr>
        </p:nvSpPr>
        <p:spPr/>
        <p:txBody>
          <a:bodyPr/>
          <a:lstStyle/>
          <a:p>
            <a:fld id="{35C409F2-1961-4DC6-9ECD-3338C0B14185}"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342118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Type I </a:t>
            </a:r>
            <a:r>
              <a:rPr lang="en-US" dirty="0" err="1" smtClean="0"/>
              <a:t>portland</a:t>
            </a:r>
            <a:r>
              <a:rPr lang="en-US" dirty="0" smtClean="0"/>
              <a:t> cement is a general-purpose cement suitable for all uses where the special properties of other cement types are not required.  Typical</a:t>
            </a:r>
            <a:r>
              <a:rPr lang="en-US" baseline="0" dirty="0" smtClean="0"/>
              <a:t> uses for normal or general use cements include pavements, floors, bridges, and buildings.</a:t>
            </a:r>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19</a:t>
            </a:fld>
            <a:endParaRPr lang="en-US" dirty="0"/>
          </a:p>
        </p:txBody>
      </p:sp>
    </p:spTree>
    <p:extLst>
      <p:ext uri="{BB962C8B-B14F-4D97-AF65-F5344CB8AC3E}">
        <p14:creationId xmlns:p14="http://schemas.microsoft.com/office/powerpoint/2010/main" val="1579025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module</a:t>
            </a:r>
            <a:r>
              <a:rPr lang="en-US" baseline="0" dirty="0" smtClean="0"/>
              <a:t> consists of an overview of </a:t>
            </a:r>
            <a:r>
              <a:rPr lang="en-US" baseline="0" dirty="0" err="1" smtClean="0"/>
              <a:t>portland</a:t>
            </a:r>
            <a:r>
              <a:rPr lang="en-US" baseline="0" dirty="0" smtClean="0"/>
              <a:t> cement manufacturing, types of cement, and the chemical and physical properties.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2</a:t>
            </a:fld>
            <a:endParaRPr lang="en-US" dirty="0"/>
          </a:p>
        </p:txBody>
      </p:sp>
    </p:spTree>
    <p:extLst>
      <p:ext uri="{BB962C8B-B14F-4D97-AF65-F5344CB8AC3E}">
        <p14:creationId xmlns:p14="http://schemas.microsoft.com/office/powerpoint/2010/main" val="42455926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Type II </a:t>
            </a:r>
            <a:r>
              <a:rPr lang="en-US" dirty="0" err="1" smtClean="0"/>
              <a:t>portland</a:t>
            </a:r>
            <a:r>
              <a:rPr lang="en-US" baseline="0" dirty="0" smtClean="0"/>
              <a:t> cement is used where protection against moderate sulfate attack is necessary. It is used in normal structures or elements exposed to soil or ground waters where sulfate concentrations are higher than normal, but not unusually severe. </a:t>
            </a:r>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20</a:t>
            </a:fld>
            <a:endParaRPr lang="en-US" dirty="0"/>
          </a:p>
        </p:txBody>
      </p:sp>
    </p:spTree>
    <p:extLst>
      <p:ext uri="{BB962C8B-B14F-4D97-AF65-F5344CB8AC3E}">
        <p14:creationId xmlns:p14="http://schemas.microsoft.com/office/powerpoint/2010/main" val="263142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table shows types of cement required for concrete exposed to sulfates in soil or water. Type II cement has moderate sulfate resistance properties because it contains no more than 8% </a:t>
            </a:r>
            <a:r>
              <a:rPr lang="en-US" baseline="0" dirty="0" err="1" smtClean="0"/>
              <a:t>tricalcium</a:t>
            </a:r>
            <a:r>
              <a:rPr lang="en-US" baseline="0" dirty="0" smtClean="0"/>
              <a:t> aluminate.  Additionally, concrete exposed to seawater is often made with Type II cement. The use of Type II (or Type V) cement in concrete must be accompanied by the use of a low water-to-</a:t>
            </a:r>
            <a:r>
              <a:rPr lang="en-US" baseline="0" dirty="0" err="1" smtClean="0"/>
              <a:t>cementitious</a:t>
            </a:r>
            <a:r>
              <a:rPr lang="en-US" baseline="0" dirty="0" smtClean="0"/>
              <a:t> materials ratio (to achieve low permeability) to effectively control sulfate attack.</a:t>
            </a:r>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21</a:t>
            </a:fld>
            <a:endParaRPr lang="en-US" dirty="0"/>
          </a:p>
        </p:txBody>
      </p:sp>
    </p:spTree>
    <p:extLst>
      <p:ext uri="{BB962C8B-B14F-4D97-AF65-F5344CB8AC3E}">
        <p14:creationId xmlns:p14="http://schemas.microsoft.com/office/powerpoint/2010/main" val="1002881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graph shows the performance of concretes made with different cements in sulfate soil. Type II and Type V cements have lower C</a:t>
            </a:r>
            <a:r>
              <a:rPr lang="en-US" baseline="-25000" dirty="0" smtClean="0"/>
              <a:t>3</a:t>
            </a:r>
            <a:r>
              <a:rPr lang="en-US" baseline="0" dirty="0" smtClean="0"/>
              <a:t>A contents that improve sulfate resistance. The vertical axis is a visual rating in which a higher number means more deterioration.</a:t>
            </a:r>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22</a:t>
            </a:fld>
            <a:endParaRPr lang="en-US" dirty="0"/>
          </a:p>
        </p:txBody>
      </p:sp>
    </p:spTree>
    <p:extLst>
      <p:ext uri="{BB962C8B-B14F-4D97-AF65-F5344CB8AC3E}">
        <p14:creationId xmlns:p14="http://schemas.microsoft.com/office/powerpoint/2010/main" val="3794006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Improved sulfate resistance results from low water to cementitious materials ratios as demonstrated over time for concrete beams exposed to sulfate soils in a wetting and drying environment. Shown are average values for concretes containing a wide range of cementitious materials, including cement Types I, II, V, blended cements, </a:t>
            </a:r>
            <a:r>
              <a:rPr lang="en-US" dirty="0" err="1" smtClean="0"/>
              <a:t>pozzolans</a:t>
            </a:r>
            <a:r>
              <a:rPr lang="en-US" dirty="0" smtClean="0"/>
              <a:t>, and slags.</a:t>
            </a:r>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23</a:t>
            </a:fld>
            <a:endParaRPr lang="en-US" dirty="0"/>
          </a:p>
        </p:txBody>
      </p:sp>
    </p:spTree>
    <p:extLst>
      <p:ext uri="{BB962C8B-B14F-4D97-AF65-F5344CB8AC3E}">
        <p14:creationId xmlns:p14="http://schemas.microsoft.com/office/powerpoint/2010/main" val="2897834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Type</a:t>
            </a:r>
            <a:r>
              <a:rPr lang="en-US" baseline="0" dirty="0" smtClean="0"/>
              <a:t> II (MH) and Type IV cements are manufactured to generate heat at a slower rate than most other cements. </a:t>
            </a:r>
            <a:r>
              <a:rPr lang="en-US" sz="1200" kern="1200" baseline="0" dirty="0" smtClean="0">
                <a:solidFill>
                  <a:schemeClr val="tx1"/>
                </a:solidFill>
                <a:latin typeface="Arial" charset="0"/>
                <a:ea typeface="ＭＳ Ｐゴシック" pitchFamily="1" charset="-128"/>
                <a:cs typeface="+mn-cs"/>
              </a:rPr>
              <a:t>Moderate heat and low heat cements minimize heat generation in massive elements or structures such as very thick bridge supports, and dams. </a:t>
            </a:r>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24</a:t>
            </a:fld>
            <a:endParaRPr lang="en-US" dirty="0"/>
          </a:p>
        </p:txBody>
      </p:sp>
    </p:spTree>
    <p:extLst>
      <p:ext uri="{BB962C8B-B14F-4D97-AF65-F5344CB8AC3E}">
        <p14:creationId xmlns:p14="http://schemas.microsoft.com/office/powerpoint/2010/main" val="4044194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Type III </a:t>
            </a:r>
            <a:r>
              <a:rPr lang="en-US" dirty="0" err="1" smtClean="0"/>
              <a:t>portland</a:t>
            </a:r>
            <a:r>
              <a:rPr lang="en-US" dirty="0" smtClean="0"/>
              <a:t> cement provides</a:t>
            </a:r>
            <a:r>
              <a:rPr lang="en-US" baseline="0" dirty="0" smtClean="0"/>
              <a:t> strength at an earlier period than normally expected. </a:t>
            </a:r>
            <a:r>
              <a:rPr lang="en-US" sz="1200" kern="1200" baseline="0" dirty="0" smtClean="0">
                <a:solidFill>
                  <a:schemeClr val="tx1"/>
                </a:solidFill>
                <a:latin typeface="Arial" charset="0"/>
                <a:ea typeface="ＭＳ Ｐゴシック" pitchFamily="1" charset="-128"/>
                <a:cs typeface="+mn-cs"/>
              </a:rPr>
              <a:t>High early strength cements are used where early concrete strength is needed, such as in cold weather concreting, fast track paving to minimize traffic congestion, and rapid form removal for precast concrete.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25</a:t>
            </a:fld>
            <a:endParaRPr lang="en-US" dirty="0"/>
          </a:p>
        </p:txBody>
      </p:sp>
    </p:spTree>
    <p:extLst>
      <p:ext uri="{BB962C8B-B14F-4D97-AF65-F5344CB8AC3E}">
        <p14:creationId xmlns:p14="http://schemas.microsoft.com/office/powerpoint/2010/main" val="1630574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Type V </a:t>
            </a:r>
            <a:r>
              <a:rPr lang="en-US" dirty="0" err="1" smtClean="0"/>
              <a:t>portland</a:t>
            </a:r>
            <a:r>
              <a:rPr lang="en-US" dirty="0" smtClean="0"/>
              <a:t> cement</a:t>
            </a:r>
            <a:r>
              <a:rPr lang="en-US" baseline="0" dirty="0" smtClean="0"/>
              <a:t> is used in concrete exposed to severe sulfate environments  ̶  principally where soils or </a:t>
            </a:r>
            <a:r>
              <a:rPr lang="en-US" baseline="0" dirty="0" err="1" smtClean="0"/>
              <a:t>groundwaters</a:t>
            </a:r>
            <a:r>
              <a:rPr lang="en-US" baseline="0" dirty="0" smtClean="0"/>
              <a:t> have high sulfate content. Type V cement concrete cannot withstand a severe sulfate exposure if the concrete has a high water-</a:t>
            </a:r>
            <a:r>
              <a:rPr lang="en-US" baseline="0" dirty="0" err="1" smtClean="0"/>
              <a:t>cementitious</a:t>
            </a:r>
            <a:r>
              <a:rPr lang="en-US" baseline="0" dirty="0" smtClean="0"/>
              <a:t> ratio. Specimens shown were used in the outdoor sulfate test plot in Sacramento, California. A comparison of ratings is illustrated: (left) a rating of 5 for 12-year old concretes made with Type V cement and a water-to-cement ratio of 0.65; and (right) a rating of 2 for 16-year old concretes made with Type V cement and a water-to-cement ratio of 0.37.</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26</a:t>
            </a:fld>
            <a:endParaRPr lang="en-US" dirty="0"/>
          </a:p>
        </p:txBody>
      </p:sp>
    </p:spTree>
    <p:extLst>
      <p:ext uri="{BB962C8B-B14F-4D97-AF65-F5344CB8AC3E}">
        <p14:creationId xmlns:p14="http://schemas.microsoft.com/office/powerpoint/2010/main" val="1863100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Specifications for four types of air-entraining </a:t>
            </a:r>
            <a:r>
              <a:rPr lang="en-US" dirty="0" err="1" smtClean="0"/>
              <a:t>portland</a:t>
            </a:r>
            <a:r>
              <a:rPr lang="en-US" dirty="0" smtClean="0"/>
              <a:t> cement are given in ASTM C150 and AASHTO M 85.  They correspond in</a:t>
            </a:r>
            <a:r>
              <a:rPr lang="en-US" baseline="0" dirty="0" smtClean="0"/>
              <a:t> composition to ASTM Types I, II, II(MH), and II, except that small quantities of air-entraining additions are </a:t>
            </a:r>
            <a:r>
              <a:rPr lang="en-US" baseline="0" dirty="0" err="1" smtClean="0"/>
              <a:t>interground</a:t>
            </a:r>
            <a:r>
              <a:rPr lang="en-US" baseline="0" dirty="0" smtClean="0"/>
              <a:t> with the clinker during manufacture.  </a:t>
            </a:r>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27</a:t>
            </a:fld>
            <a:endParaRPr lang="en-US" dirty="0"/>
          </a:p>
        </p:txBody>
      </p:sp>
    </p:spTree>
    <p:extLst>
      <p:ext uri="{BB962C8B-B14F-4D97-AF65-F5344CB8AC3E}">
        <p14:creationId xmlns:p14="http://schemas.microsoft.com/office/powerpoint/2010/main" val="3296599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White </a:t>
            </a:r>
            <a:r>
              <a:rPr lang="en-US" dirty="0" err="1" smtClean="0"/>
              <a:t>portland</a:t>
            </a:r>
            <a:r>
              <a:rPr lang="en-US" dirty="0" smtClean="0"/>
              <a:t> cement is made</a:t>
            </a:r>
            <a:r>
              <a:rPr lang="en-US" baseline="0" dirty="0" smtClean="0"/>
              <a:t> to conform to the specifications of ASTM C150, usually Type I or Type III. The manufacture of white cement is accomplished by limiting the amount of iron and manganese oxide in the raw materials.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28</a:t>
            </a:fld>
            <a:endParaRPr lang="en-US" dirty="0"/>
          </a:p>
        </p:txBody>
      </p:sp>
    </p:spTree>
    <p:extLst>
      <p:ext uri="{BB962C8B-B14F-4D97-AF65-F5344CB8AC3E}">
        <p14:creationId xmlns:p14="http://schemas.microsoft.com/office/powerpoint/2010/main" val="4029235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Blended cements use a combination of </a:t>
            </a:r>
            <a:r>
              <a:rPr lang="en-US" dirty="0" err="1" smtClean="0"/>
              <a:t>portland</a:t>
            </a:r>
            <a:r>
              <a:rPr lang="en-US" dirty="0" smtClean="0"/>
              <a:t> cement or clinker and gypsum blended or </a:t>
            </a:r>
            <a:r>
              <a:rPr lang="en-US" dirty="0" err="1" smtClean="0"/>
              <a:t>interground</a:t>
            </a:r>
            <a:r>
              <a:rPr lang="en-US" dirty="0" smtClean="0"/>
              <a:t> with</a:t>
            </a:r>
            <a:r>
              <a:rPr lang="en-US" baseline="0" dirty="0" smtClean="0"/>
              <a:t> fly ash or other</a:t>
            </a:r>
            <a:r>
              <a:rPr lang="en-US" dirty="0" smtClean="0"/>
              <a:t> </a:t>
            </a:r>
            <a:r>
              <a:rPr lang="en-US" dirty="0" err="1" smtClean="0"/>
              <a:t>pozzolans</a:t>
            </a:r>
            <a:r>
              <a:rPr lang="en-US" dirty="0" smtClean="0"/>
              <a:t>, slag, or</a:t>
            </a:r>
            <a:r>
              <a:rPr lang="en-US" baseline="0" dirty="0" smtClean="0"/>
              <a:t> limestone</a:t>
            </a:r>
            <a:r>
              <a:rPr lang="en-US" dirty="0" smtClean="0"/>
              <a:t>. Shown is blended cement (center) surrounded by (right and clockwise) clinker, gypsum, </a:t>
            </a:r>
            <a:r>
              <a:rPr lang="en-US" dirty="0" err="1" smtClean="0"/>
              <a:t>portland</a:t>
            </a:r>
            <a:r>
              <a:rPr lang="en-US" dirty="0" smtClean="0"/>
              <a:t> cement, fly ash, slag, silica</a:t>
            </a:r>
            <a:r>
              <a:rPr lang="en-US" baseline="0" dirty="0" smtClean="0"/>
              <a:t> </a:t>
            </a:r>
            <a:r>
              <a:rPr lang="en-US" dirty="0" smtClean="0"/>
              <a:t>fume, and calcined clay.</a:t>
            </a:r>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29</a:t>
            </a:fld>
            <a:endParaRPr lang="en-US" dirty="0"/>
          </a:p>
        </p:txBody>
      </p:sp>
    </p:spTree>
    <p:extLst>
      <p:ext uri="{BB962C8B-B14F-4D97-AF65-F5344CB8AC3E}">
        <p14:creationId xmlns:p14="http://schemas.microsoft.com/office/powerpoint/2010/main" val="4112137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Portland cements are hydraulic cements composed primarily of hydraulic calcium silicates. Portland</a:t>
            </a:r>
            <a:r>
              <a:rPr lang="en-US" baseline="0" dirty="0" smtClean="0"/>
              <a:t> cement is a fine powder that when mixed with water becomes the glue that holds aggregates together in concrete. </a:t>
            </a:r>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3</a:t>
            </a:fld>
            <a:endParaRPr lang="en-US" dirty="0"/>
          </a:p>
        </p:txBody>
      </p:sp>
    </p:spTree>
    <p:extLst>
      <p:ext uri="{BB962C8B-B14F-4D97-AF65-F5344CB8AC3E}">
        <p14:creationId xmlns:p14="http://schemas.microsoft.com/office/powerpoint/2010/main" val="480647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Blended hydraulic cements must conform to the requirements of ASTM C595 or AASHTO M 240.  The requirements of</a:t>
            </a:r>
            <a:r>
              <a:rPr lang="en-US" baseline="0" dirty="0" smtClean="0"/>
              <a:t> AASHTO M 240 are nearly identical to those in ASTM C595.  ASTM C595 recognizes four primary classes of blended cements: Type IS, Type IP, Type IL, and Type IT.  The letters X and Y in the designations represent the nominal mass percentage of the supplementary material, with the remaining mass being portland cement.  For Type IT, which are ternary blends, “A” represents the supplementary material that has the highest percentage, while B is the lower percentage.  “A” or “B” may be either S for slag cement, P for </a:t>
            </a:r>
            <a:r>
              <a:rPr lang="en-US" baseline="0" dirty="0" err="1" smtClean="0"/>
              <a:t>pozzolan</a:t>
            </a:r>
            <a:r>
              <a:rPr lang="en-US" baseline="0" dirty="0" smtClean="0"/>
              <a:t>, or L for limestone.</a:t>
            </a:r>
            <a:endParaRPr lang="en-US" dirty="0"/>
          </a:p>
        </p:txBody>
      </p:sp>
      <p:sp>
        <p:nvSpPr>
          <p:cNvPr id="4" name="Slide Number Placeholder 3"/>
          <p:cNvSpPr>
            <a:spLocks noGrp="1"/>
          </p:cNvSpPr>
          <p:nvPr>
            <p:ph type="sldNum" sz="quarter" idx="10"/>
          </p:nvPr>
        </p:nvSpPr>
        <p:spPr/>
        <p:txBody>
          <a:bodyPr/>
          <a:lstStyle/>
          <a:p>
            <a:fld id="{35C409F2-1961-4DC6-9ECD-3338C0B14185}"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229745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Type</a:t>
            </a:r>
            <a:r>
              <a:rPr lang="en-US" baseline="0" dirty="0" smtClean="0"/>
              <a:t> IS, or portland blast-furnace slag cement, is manufactured by either </a:t>
            </a:r>
            <a:r>
              <a:rPr lang="en-US" baseline="0" dirty="0" err="1" smtClean="0"/>
              <a:t>intergrinding</a:t>
            </a:r>
            <a:r>
              <a:rPr lang="en-US" baseline="0" dirty="0" smtClean="0"/>
              <a:t> portland cement clinker and granulated blast-furnace slag, blending portland cement and slag cement, or a combination of </a:t>
            </a:r>
            <a:r>
              <a:rPr lang="en-US" baseline="0" dirty="0" err="1" smtClean="0"/>
              <a:t>intergrinding</a:t>
            </a:r>
            <a:r>
              <a:rPr lang="en-US" baseline="0" dirty="0" smtClean="0"/>
              <a:t> and blending.  Portland blast-furnace slag cement is classified into two categories depending on its slag cement content mass relative to total mass: Type IS (&lt;70) and Type IS (≥70).  Type IS (≥70) is not used alone for structural concrete applications.</a:t>
            </a:r>
            <a:endParaRPr lang="en-US" dirty="0"/>
          </a:p>
        </p:txBody>
      </p:sp>
      <p:sp>
        <p:nvSpPr>
          <p:cNvPr id="4" name="Slide Number Placeholder 3"/>
          <p:cNvSpPr>
            <a:spLocks noGrp="1"/>
          </p:cNvSpPr>
          <p:nvPr>
            <p:ph type="sldNum" sz="quarter" idx="10"/>
          </p:nvPr>
        </p:nvSpPr>
        <p:spPr/>
        <p:txBody>
          <a:bodyPr/>
          <a:lstStyle/>
          <a:p>
            <a:fld id="{35C409F2-1961-4DC6-9ECD-3338C0B14185}"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6769577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Type IP cements are portland-pozzolan cements</a:t>
            </a:r>
            <a:r>
              <a:rPr lang="en-US" baseline="0" dirty="0" smtClean="0"/>
              <a:t> and are used for general construction.  The pozzolan content of these cements is up to 40% by mass.  Like Type IS cements, Type IP cements are manufactured by </a:t>
            </a:r>
            <a:r>
              <a:rPr lang="en-US" baseline="0" dirty="0" err="1" smtClean="0"/>
              <a:t>intergrinding</a:t>
            </a:r>
            <a:r>
              <a:rPr lang="en-US" baseline="0" dirty="0" smtClean="0"/>
              <a:t>, blending, or a combination of both. Type IP may be designated as air-entraining, moderate sulfate resistant, high sulfate resistant, low heat of hydration, or with moderate heat of hydration by adding the suffixes (A), (MS), (HS), (LH</a:t>
            </a:r>
            <a:r>
              <a:rPr lang="en-US" baseline="0" dirty="0" smtClean="0"/>
              <a:t>), or </a:t>
            </a:r>
            <a:r>
              <a:rPr lang="en-US" baseline="0" dirty="0" smtClean="0"/>
              <a:t>(</a:t>
            </a:r>
            <a:r>
              <a:rPr lang="en-US" baseline="0" dirty="0" smtClean="0"/>
              <a:t>MH).</a:t>
            </a:r>
            <a:endParaRPr lang="en-US" dirty="0"/>
          </a:p>
        </p:txBody>
      </p:sp>
      <p:sp>
        <p:nvSpPr>
          <p:cNvPr id="4" name="Slide Number Placeholder 3"/>
          <p:cNvSpPr>
            <a:spLocks noGrp="1"/>
          </p:cNvSpPr>
          <p:nvPr>
            <p:ph type="sldNum" sz="quarter" idx="10"/>
          </p:nvPr>
        </p:nvSpPr>
        <p:spPr/>
        <p:txBody>
          <a:bodyPr/>
          <a:lstStyle/>
          <a:p>
            <a:fld id="{35C409F2-1961-4DC6-9ECD-3338C0B14185}"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7725667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Type IL cements may contain between 5-15% finely ground cements. Type IL cements may be designated as air-entraining,</a:t>
            </a:r>
            <a:r>
              <a:rPr lang="en-US" baseline="0" dirty="0" smtClean="0"/>
              <a:t> moderate heat of hydration, low heat of hydration, or resistant to alkali-silica reactivity by adding suffixes (A), (MH), </a:t>
            </a:r>
            <a:r>
              <a:rPr lang="en-US" baseline="0" dirty="0" smtClean="0"/>
              <a:t> or (LH), </a:t>
            </a:r>
            <a:r>
              <a:rPr lang="en-US" baseline="0" dirty="0" smtClean="0"/>
              <a:t>respectively.</a:t>
            </a:r>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33</a:t>
            </a:fld>
            <a:endParaRPr lang="en-US" dirty="0"/>
          </a:p>
        </p:txBody>
      </p:sp>
    </p:spTree>
    <p:extLst>
      <p:ext uri="{BB962C8B-B14F-4D97-AF65-F5344CB8AC3E}">
        <p14:creationId xmlns:p14="http://schemas.microsoft.com/office/powerpoint/2010/main" val="30783579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Ternary blended cements can sometimes offer advantages over binary blended cements</a:t>
            </a:r>
            <a:r>
              <a:rPr lang="en-US" baseline="0" dirty="0" smtClean="0"/>
              <a:t> in the form of optimization of overall performance for a specific application.  Type IT cements meet the same chemical and physical requirements as for Types IS or IP, depending on which supplementary material is present in the greatest quantity.  If there are equal parts pozzolan and slag, then Type IP is used.</a:t>
            </a:r>
            <a:endParaRPr lang="en-US" dirty="0"/>
          </a:p>
        </p:txBody>
      </p:sp>
      <p:sp>
        <p:nvSpPr>
          <p:cNvPr id="4" name="Slide Number Placeholder 3"/>
          <p:cNvSpPr>
            <a:spLocks noGrp="1"/>
          </p:cNvSpPr>
          <p:nvPr>
            <p:ph type="sldNum" sz="quarter" idx="10"/>
          </p:nvPr>
        </p:nvSpPr>
        <p:spPr/>
        <p:txBody>
          <a:bodyPr/>
          <a:lstStyle/>
          <a:p>
            <a:fld id="{35C409F2-1961-4DC6-9ECD-3338C0B14185}"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4525337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Optional special properties such as air-entrainment, moderate sulfate resistance, high sulfate resistance, or moderate heat of hydration may be specified by adding the suffixes A, MS, HS, or MH, respectively. </a:t>
            </a:r>
            <a:endParaRPr lang="en-US" dirty="0"/>
          </a:p>
        </p:txBody>
      </p:sp>
      <p:sp>
        <p:nvSpPr>
          <p:cNvPr id="4" name="Slide Number Placeholder 3"/>
          <p:cNvSpPr>
            <a:spLocks noGrp="1"/>
          </p:cNvSpPr>
          <p:nvPr>
            <p:ph type="sldNum" sz="quarter" idx="10"/>
          </p:nvPr>
        </p:nvSpPr>
        <p:spPr/>
        <p:txBody>
          <a:bodyPr/>
          <a:lstStyle/>
          <a:p>
            <a:fld id="{35C409F2-1961-4DC6-9ECD-3338C0B14185}"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41488522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Cements meeting the requirements of ASTM C1157 meet physical performance test requirements, as opposed to prescriptive restrictions on ingredients or chemistry as found in C150 and C595.  Type GU is a general purpose</a:t>
            </a:r>
            <a:r>
              <a:rPr lang="en-US" baseline="0" dirty="0" smtClean="0"/>
              <a:t> cement.  Type HE is high early strength cement.  Types MS and HS are moderate and high sulfate resistant cements and Types MH and LH are moderate and low heat of hydration cements.  </a:t>
            </a:r>
            <a:endParaRPr lang="en-US" dirty="0"/>
          </a:p>
        </p:txBody>
      </p:sp>
      <p:sp>
        <p:nvSpPr>
          <p:cNvPr id="4" name="Slide Number Placeholder 3"/>
          <p:cNvSpPr>
            <a:spLocks noGrp="1"/>
          </p:cNvSpPr>
          <p:nvPr>
            <p:ph type="sldNum" sz="quarter" idx="10"/>
          </p:nvPr>
        </p:nvSpPr>
        <p:spPr/>
        <p:txBody>
          <a:bodyPr/>
          <a:lstStyle/>
          <a:p>
            <a:fld id="{35C409F2-1961-4DC6-9ECD-3338C0B14185}"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321418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This table shows hydraulic cements and their typical applications in concrete construction.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37</a:t>
            </a:fld>
            <a:endParaRPr lang="en-US" dirty="0"/>
          </a:p>
        </p:txBody>
      </p:sp>
    </p:spTree>
    <p:extLst>
      <p:ext uri="{BB962C8B-B14F-4D97-AF65-F5344CB8AC3E}">
        <p14:creationId xmlns:p14="http://schemas.microsoft.com/office/powerpoint/2010/main" val="1251113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Masonry cements and mortar cements are hydraulic cements designed for use in mortar for masonry construction. </a:t>
            </a:r>
            <a:r>
              <a:rPr lang="en-US" baseline="0" dirty="0" smtClean="0"/>
              <a:t>Masonry cements meet the requirements of ASTM C91 and mortar cements meet the requirements of ASTM C1329.  Both are used to make mortar according to ASTM C270.  Masonry cements are also used in </a:t>
            </a:r>
            <a:r>
              <a:rPr lang="en-US" baseline="0" dirty="0" err="1" smtClean="0"/>
              <a:t>portland</a:t>
            </a:r>
            <a:r>
              <a:rPr lang="en-US" baseline="0" dirty="0" smtClean="0"/>
              <a:t>-cement based plaster or stucco.</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38</a:t>
            </a:fld>
            <a:endParaRPr lang="en-US" dirty="0"/>
          </a:p>
        </p:txBody>
      </p:sp>
    </p:spTree>
    <p:extLst>
      <p:ext uri="{BB962C8B-B14F-4D97-AF65-F5344CB8AC3E}">
        <p14:creationId xmlns:p14="http://schemas.microsoft.com/office/powerpoint/2010/main" val="32153034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Plastic cement</a:t>
            </a:r>
            <a:r>
              <a:rPr lang="en-US" baseline="0" dirty="0" smtClean="0"/>
              <a:t> is a hydraulic cement that meets the requirements of ASTM C1328.  It is used to produce </a:t>
            </a:r>
            <a:r>
              <a:rPr lang="en-US" baseline="0" dirty="0" err="1" smtClean="0"/>
              <a:t>portland</a:t>
            </a:r>
            <a:r>
              <a:rPr lang="en-US" baseline="0" dirty="0" smtClean="0"/>
              <a:t> cement based plaster or stucco.  Plastic cements consist of a mixture of </a:t>
            </a:r>
            <a:r>
              <a:rPr lang="en-US" baseline="0" dirty="0" err="1" smtClean="0"/>
              <a:t>portland</a:t>
            </a:r>
            <a:r>
              <a:rPr lang="en-US" baseline="0" dirty="0" smtClean="0"/>
              <a:t> or blended hydraulic cement and plasticizing materials (such as limestone, hydrated or hydraulic lime), together with materials introduced to enhance one or more properties such as setting time, workability, water retention, and durability.</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39</a:t>
            </a:fld>
            <a:endParaRPr lang="en-US" dirty="0"/>
          </a:p>
        </p:txBody>
      </p:sp>
    </p:spTree>
    <p:extLst>
      <p:ext uri="{BB962C8B-B14F-4D97-AF65-F5344CB8AC3E}">
        <p14:creationId xmlns:p14="http://schemas.microsoft.com/office/powerpoint/2010/main" val="468111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Portland cement was patented in 1824 by Joseph </a:t>
            </a:r>
            <a:r>
              <a:rPr lang="en-US" baseline="0" dirty="0" err="1" smtClean="0"/>
              <a:t>Aspdin</a:t>
            </a:r>
            <a:r>
              <a:rPr lang="en-US" baseline="0" dirty="0" smtClean="0"/>
              <a:t>. It is named as such, because in its final state, it resembles the color of the premier building stone of England, Portland limestone.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4</a:t>
            </a:fld>
            <a:endParaRPr lang="en-US" dirty="0"/>
          </a:p>
        </p:txBody>
      </p:sp>
    </p:spTree>
    <p:extLst>
      <p:ext uri="{BB962C8B-B14F-4D97-AF65-F5344CB8AC3E}">
        <p14:creationId xmlns:p14="http://schemas.microsoft.com/office/powerpoint/2010/main" val="17928559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Finely-ground cements, also referred to as ultrafine cements, are hydraulic cements that are ground very fine for use in grouting into fine soil or thin rock fissures.  These very fine cements</a:t>
            </a:r>
            <a:r>
              <a:rPr lang="en-US" baseline="0" dirty="0" smtClean="0"/>
              <a:t> consist of </a:t>
            </a:r>
            <a:r>
              <a:rPr lang="en-US" baseline="0" dirty="0" err="1" smtClean="0"/>
              <a:t>portland</a:t>
            </a:r>
            <a:r>
              <a:rPr lang="en-US" baseline="0" dirty="0" smtClean="0"/>
              <a:t> cement, slag cement, and other mineral additives.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40</a:t>
            </a:fld>
            <a:endParaRPr lang="en-US" dirty="0"/>
          </a:p>
        </p:txBody>
      </p:sp>
    </p:spTree>
    <p:extLst>
      <p:ext uri="{BB962C8B-B14F-4D97-AF65-F5344CB8AC3E}">
        <p14:creationId xmlns:p14="http://schemas.microsoft.com/office/powerpoint/2010/main" val="14298368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Expansive cement is a hydraulic cement that expands</a:t>
            </a:r>
            <a:r>
              <a:rPr lang="en-US" baseline="0" dirty="0" smtClean="0"/>
              <a:t> slightly during the early hardening period after initial set.  It must meet the requirements of ASTM C845. Currently, three varieties of expansive cement are recognized: K, M, and S. The graph shows the l</a:t>
            </a:r>
            <a:r>
              <a:rPr lang="en-US" sz="1200" kern="1200" baseline="0" dirty="0" smtClean="0">
                <a:solidFill>
                  <a:schemeClr val="tx1"/>
                </a:solidFill>
                <a:latin typeface="Arial" charset="0"/>
                <a:ea typeface="ＭＳ Ｐゴシック" pitchFamily="1" charset="-128"/>
                <a:cs typeface="+mn-cs"/>
              </a:rPr>
              <a:t>ength-change history of shrinkage compensating concrete containing Type E-1(S) cement and Type I </a:t>
            </a:r>
            <a:r>
              <a:rPr lang="en-US" sz="1200" kern="1200" baseline="0" dirty="0" err="1" smtClean="0">
                <a:solidFill>
                  <a:schemeClr val="tx1"/>
                </a:solidFill>
                <a:latin typeface="Arial" charset="0"/>
                <a:ea typeface="ＭＳ Ｐゴシック" pitchFamily="1" charset="-128"/>
                <a:cs typeface="+mn-cs"/>
              </a:rPr>
              <a:t>portland</a:t>
            </a:r>
            <a:r>
              <a:rPr lang="en-US" sz="1200" kern="1200" baseline="0" dirty="0" smtClean="0">
                <a:solidFill>
                  <a:schemeClr val="tx1"/>
                </a:solidFill>
                <a:latin typeface="Arial" charset="0"/>
                <a:ea typeface="ＭＳ Ｐゴシック" pitchFamily="1" charset="-128"/>
                <a:cs typeface="+mn-cs"/>
              </a:rPr>
              <a:t> cement concrete.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41</a:t>
            </a:fld>
            <a:endParaRPr lang="en-US" dirty="0"/>
          </a:p>
        </p:txBody>
      </p:sp>
    </p:spTree>
    <p:extLst>
      <p:ext uri="{BB962C8B-B14F-4D97-AF65-F5344CB8AC3E}">
        <p14:creationId xmlns:p14="http://schemas.microsoft.com/office/powerpoint/2010/main" val="42440724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Oil-well cements are usually made from portland cement clinker or from blended hydraulic cement. Generally they must be slow-setting and resistant to high temperatures and pressures. The American Petroleum Institute’s Specification 10A includes requirements for eight classes---A through H.  Each class is applicable for use at a certain range of well depths, temperatures, pressures, and sulfate environments.  There are also three grades: ordinary, moderate sulfate resistance, and high sulfate resistance.</a:t>
            </a:r>
            <a:endParaRPr lang="en-US" dirty="0"/>
          </a:p>
        </p:txBody>
      </p:sp>
      <p:sp>
        <p:nvSpPr>
          <p:cNvPr id="4" name="Slide Number Placeholder 3"/>
          <p:cNvSpPr>
            <a:spLocks noGrp="1"/>
          </p:cNvSpPr>
          <p:nvPr>
            <p:ph type="sldNum" sz="quarter" idx="10"/>
          </p:nvPr>
        </p:nvSpPr>
        <p:spPr/>
        <p:txBody>
          <a:bodyPr/>
          <a:lstStyle/>
          <a:p>
            <a:fld id="{35C409F2-1961-4DC6-9ECD-3338C0B14185}"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8756018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Rapid-hardening, high-early strength, hydraulic cement is used in construction applications, such as fast-track</a:t>
            </a:r>
            <a:r>
              <a:rPr lang="en-US" baseline="0" dirty="0" smtClean="0"/>
              <a:t> paving, where fast strength development is required.  They are classified according to ASTM C1600 as Type URH – ultra rapid hardening, type VRH – very rapid hardening, Type MRH – medium rapid hardening, and Type GRH – general rapid hardening.</a:t>
            </a:r>
            <a:endParaRPr lang="en-US" dirty="0"/>
          </a:p>
        </p:txBody>
      </p:sp>
      <p:sp>
        <p:nvSpPr>
          <p:cNvPr id="4" name="Slide Number Placeholder 3"/>
          <p:cNvSpPr>
            <a:spLocks noGrp="1"/>
          </p:cNvSpPr>
          <p:nvPr>
            <p:ph type="sldNum" sz="quarter" idx="10"/>
          </p:nvPr>
        </p:nvSpPr>
        <p:spPr/>
        <p:txBody>
          <a:bodyPr/>
          <a:lstStyle/>
          <a:p>
            <a:fld id="{35C409F2-1961-4DC6-9ECD-3338C0B14185}" type="slidenum">
              <a:rPr lang="en-US" smtClean="0"/>
              <a:pPr/>
              <a:t>43</a:t>
            </a:fld>
            <a:endParaRPr lang="en-US"/>
          </a:p>
        </p:txBody>
      </p:sp>
    </p:spTree>
    <p:extLst>
      <p:ext uri="{BB962C8B-B14F-4D97-AF65-F5344CB8AC3E}">
        <p14:creationId xmlns:p14="http://schemas.microsoft.com/office/powerpoint/2010/main" val="25214318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Functional additions can be interground with cement clinker to beneficially change the properties of hydraulic cement.  ASTM C226 addresses</a:t>
            </a:r>
            <a:r>
              <a:rPr lang="en-US" baseline="0" dirty="0" smtClean="0"/>
              <a:t> air entraining additions, while ASTM C688 addresses water-reducing additions and set-controlling additions, including accelerators and retarders.</a:t>
            </a:r>
            <a:endParaRPr lang="en-US" dirty="0"/>
          </a:p>
        </p:txBody>
      </p:sp>
      <p:sp>
        <p:nvSpPr>
          <p:cNvPr id="4" name="Slide Number Placeholder 3"/>
          <p:cNvSpPr>
            <a:spLocks noGrp="1"/>
          </p:cNvSpPr>
          <p:nvPr>
            <p:ph type="sldNum" sz="quarter" idx="10"/>
          </p:nvPr>
        </p:nvSpPr>
        <p:spPr/>
        <p:txBody>
          <a:bodyPr/>
          <a:lstStyle/>
          <a:p>
            <a:fld id="{35C409F2-1961-4DC6-9ECD-3338C0B14185}" type="slidenum">
              <a:rPr lang="en-US" smtClean="0"/>
              <a:pPr/>
              <a:t>44</a:t>
            </a:fld>
            <a:endParaRPr lang="en-US"/>
          </a:p>
        </p:txBody>
      </p:sp>
    </p:spTree>
    <p:extLst>
      <p:ext uri="{BB962C8B-B14F-4D97-AF65-F5344CB8AC3E}">
        <p14:creationId xmlns:p14="http://schemas.microsoft.com/office/powerpoint/2010/main" val="40095659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Water-repellent cements, sometimes</a:t>
            </a:r>
            <a:r>
              <a:rPr lang="en-US" baseline="0" dirty="0" smtClean="0"/>
              <a:t> called waterproofed cements, are usually made by adding a small amount of stearate to cement clinker during final grinding. Water-repellent cements are used in tile grouts, paint, stucco finish coats, and specialty precast units.</a:t>
            </a:r>
            <a:endParaRPr lang="en-US" dirty="0"/>
          </a:p>
        </p:txBody>
      </p:sp>
      <p:sp>
        <p:nvSpPr>
          <p:cNvPr id="4" name="Slide Number Placeholder 3"/>
          <p:cNvSpPr>
            <a:spLocks noGrp="1"/>
          </p:cNvSpPr>
          <p:nvPr>
            <p:ph type="sldNum" sz="quarter" idx="10"/>
          </p:nvPr>
        </p:nvSpPr>
        <p:spPr/>
        <p:txBody>
          <a:bodyPr/>
          <a:lstStyle/>
          <a:p>
            <a:fld id="{35C409F2-1961-4DC6-9ECD-3338C0B14185}" type="slidenum">
              <a:rPr lang="en-US" smtClean="0"/>
              <a:pPr/>
              <a:t>45</a:t>
            </a:fld>
            <a:endParaRPr lang="en-US"/>
          </a:p>
        </p:txBody>
      </p:sp>
    </p:spTree>
    <p:extLst>
      <p:ext uri="{BB962C8B-B14F-4D97-AF65-F5344CB8AC3E}">
        <p14:creationId xmlns:p14="http://schemas.microsoft.com/office/powerpoint/2010/main" val="35754235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Regulated-set cement</a:t>
            </a:r>
            <a:r>
              <a:rPr lang="en-US" baseline="0" dirty="0" smtClean="0"/>
              <a:t> is a calcium </a:t>
            </a:r>
            <a:r>
              <a:rPr lang="en-US" baseline="0" dirty="0" err="1" smtClean="0"/>
              <a:t>flouroaluminate</a:t>
            </a:r>
            <a:r>
              <a:rPr lang="en-US" baseline="0" dirty="0" smtClean="0"/>
              <a:t> hydraulic cement that can be formulated and controlled to produce concrete with setting times ranging from a few minutes to one hour and with corresponding rapid early strength development.</a:t>
            </a:r>
            <a:endParaRPr lang="en-US" dirty="0"/>
          </a:p>
        </p:txBody>
      </p:sp>
      <p:sp>
        <p:nvSpPr>
          <p:cNvPr id="4" name="Slide Number Placeholder 3"/>
          <p:cNvSpPr>
            <a:spLocks noGrp="1"/>
          </p:cNvSpPr>
          <p:nvPr>
            <p:ph type="sldNum" sz="quarter" idx="10"/>
          </p:nvPr>
        </p:nvSpPr>
        <p:spPr/>
        <p:txBody>
          <a:bodyPr/>
          <a:lstStyle/>
          <a:p>
            <a:fld id="{35C409F2-1961-4DC6-9ECD-3338C0B14185}" type="slidenum">
              <a:rPr lang="en-US" smtClean="0"/>
              <a:pPr/>
              <a:t>46</a:t>
            </a:fld>
            <a:endParaRPr lang="en-US"/>
          </a:p>
        </p:txBody>
      </p:sp>
    </p:spTree>
    <p:extLst>
      <p:ext uri="{BB962C8B-B14F-4D97-AF65-F5344CB8AC3E}">
        <p14:creationId xmlns:p14="http://schemas.microsoft.com/office/powerpoint/2010/main" val="10511072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Geopolymer cements are inorganic</a:t>
            </a:r>
            <a:r>
              <a:rPr lang="en-US" baseline="0" dirty="0" smtClean="0"/>
              <a:t> hydraulic cements.  Specifically, they are alkali-activated alumino-silicate cements that are sometimes called zeolitic or </a:t>
            </a:r>
            <a:r>
              <a:rPr lang="en-US" baseline="0" dirty="0" err="1" smtClean="0"/>
              <a:t>polysilate</a:t>
            </a:r>
            <a:r>
              <a:rPr lang="en-US" baseline="0" dirty="0" smtClean="0"/>
              <a:t> cements.  They often contain industrial by-products, such as fly ash and are used in general construction, high early strength applications, and waste stabilization.  These cements do not contain organic polymers or plastics.</a:t>
            </a:r>
            <a:endParaRPr lang="en-US" dirty="0"/>
          </a:p>
        </p:txBody>
      </p:sp>
      <p:sp>
        <p:nvSpPr>
          <p:cNvPr id="4" name="Slide Number Placeholder 3"/>
          <p:cNvSpPr>
            <a:spLocks noGrp="1"/>
          </p:cNvSpPr>
          <p:nvPr>
            <p:ph type="sldNum" sz="quarter" idx="10"/>
          </p:nvPr>
        </p:nvSpPr>
        <p:spPr/>
        <p:txBody>
          <a:bodyPr/>
          <a:lstStyle/>
          <a:p>
            <a:fld id="{35C409F2-1961-4DC6-9ECD-3338C0B14185}" type="slidenum">
              <a:rPr lang="en-US" smtClean="0"/>
              <a:pPr/>
              <a:t>47</a:t>
            </a:fld>
            <a:endParaRPr lang="en-US"/>
          </a:p>
        </p:txBody>
      </p:sp>
    </p:spTree>
    <p:extLst>
      <p:ext uri="{BB962C8B-B14F-4D97-AF65-F5344CB8AC3E}">
        <p14:creationId xmlns:p14="http://schemas.microsoft.com/office/powerpoint/2010/main" val="36297612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Calcium aluminate cement is not a portland-based</a:t>
            </a:r>
            <a:r>
              <a:rPr lang="en-US" baseline="0" dirty="0" smtClean="0"/>
              <a:t> cement, but can be combined with portland cement to make rapid setting concretes and mortars.  Typical applications of calcium aluminate cement include floors that need to be chemically resistant, heat resistant, or corrosion resistant and repair applications. </a:t>
            </a:r>
            <a:endParaRPr lang="en-US" dirty="0"/>
          </a:p>
        </p:txBody>
      </p:sp>
      <p:sp>
        <p:nvSpPr>
          <p:cNvPr id="4" name="Slide Number Placeholder 3"/>
          <p:cNvSpPr>
            <a:spLocks noGrp="1"/>
          </p:cNvSpPr>
          <p:nvPr>
            <p:ph type="sldNum" sz="quarter" idx="10"/>
          </p:nvPr>
        </p:nvSpPr>
        <p:spPr/>
        <p:txBody>
          <a:bodyPr/>
          <a:lstStyle/>
          <a:p>
            <a:fld id="{35C409F2-1961-4DC6-9ECD-3338C0B14185}" type="slidenum">
              <a:rPr lang="en-US" smtClean="0"/>
              <a:pPr/>
              <a:t>48</a:t>
            </a:fld>
            <a:endParaRPr lang="en-US"/>
          </a:p>
        </p:txBody>
      </p:sp>
    </p:spTree>
    <p:extLst>
      <p:ext uri="{BB962C8B-B14F-4D97-AF65-F5344CB8AC3E}">
        <p14:creationId xmlns:p14="http://schemas.microsoft.com/office/powerpoint/2010/main" val="24456909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Natural cements are cements that pre-date portland cements.  They</a:t>
            </a:r>
            <a:r>
              <a:rPr lang="en-US" baseline="0" dirty="0" smtClean="0"/>
              <a:t> are coarse grained hydraulic cements with slow strength gain properties.  It was used extensively in canal, bridge, and building construction during the 1800s. Natural cements must meet the requirements of ASTM C10.</a:t>
            </a:r>
            <a:endParaRPr lang="en-US" dirty="0"/>
          </a:p>
        </p:txBody>
      </p:sp>
      <p:sp>
        <p:nvSpPr>
          <p:cNvPr id="4" name="Slide Number Placeholder 3"/>
          <p:cNvSpPr>
            <a:spLocks noGrp="1"/>
          </p:cNvSpPr>
          <p:nvPr>
            <p:ph type="sldNum" sz="quarter" idx="10"/>
          </p:nvPr>
        </p:nvSpPr>
        <p:spPr/>
        <p:txBody>
          <a:bodyPr/>
          <a:lstStyle/>
          <a:p>
            <a:fld id="{35C409F2-1961-4DC6-9ECD-3338C0B14185}" type="slidenum">
              <a:rPr lang="en-US" smtClean="0"/>
              <a:pPr/>
              <a:t>49</a:t>
            </a:fld>
            <a:endParaRPr lang="en-US"/>
          </a:p>
        </p:txBody>
      </p:sp>
    </p:spTree>
    <p:extLst>
      <p:ext uri="{BB962C8B-B14F-4D97-AF65-F5344CB8AC3E}">
        <p14:creationId xmlns:p14="http://schemas.microsoft.com/office/powerpoint/2010/main" val="2444522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table lists the predominant sources of raw materials</a:t>
            </a:r>
            <a:r>
              <a:rPr lang="en-US" baseline="0" dirty="0" smtClean="0"/>
              <a:t> used in the manufacture of </a:t>
            </a:r>
            <a:r>
              <a:rPr lang="en-US" baseline="0" dirty="0" err="1" smtClean="0"/>
              <a:t>portland</a:t>
            </a:r>
            <a:r>
              <a:rPr lang="en-US" baseline="0" dirty="0" smtClean="0"/>
              <a:t> cement.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5</a:t>
            </a:fld>
            <a:endParaRPr lang="en-US" dirty="0"/>
          </a:p>
        </p:txBody>
      </p:sp>
    </p:spTree>
    <p:extLst>
      <p:ext uri="{BB962C8B-B14F-4D97-AF65-F5344CB8AC3E}">
        <p14:creationId xmlns:p14="http://schemas.microsoft.com/office/powerpoint/2010/main" val="14009844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Special cements are produced for particular applications.</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50</a:t>
            </a:fld>
            <a:endParaRPr lang="en-US" dirty="0"/>
          </a:p>
        </p:txBody>
      </p:sp>
    </p:spTree>
    <p:extLst>
      <p:ext uri="{BB962C8B-B14F-4D97-AF65-F5344CB8AC3E}">
        <p14:creationId xmlns:p14="http://schemas.microsoft.com/office/powerpoint/2010/main" val="42249447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CSA A3001 is the Canadian standard for cementitious material. If the cement is a blended cement, a lower-case b is appended to the designation. EN 197-1 is the European cement standard. Only Type CEM I is portland cement; the remainder are blended cements. </a:t>
            </a:r>
            <a:r>
              <a:rPr lang="en-US" baseline="0" dirty="0" smtClean="0"/>
              <a:t>Outside </a:t>
            </a:r>
            <a:r>
              <a:rPr lang="en-US" baseline="0" dirty="0" smtClean="0"/>
              <a:t>North America, there is typically no direct equivalency between ASTM and international cement standards because of differences in test methods and limits on required properties.</a:t>
            </a:r>
            <a:endParaRPr lang="en-US" dirty="0"/>
          </a:p>
        </p:txBody>
      </p:sp>
      <p:sp>
        <p:nvSpPr>
          <p:cNvPr id="4" name="Slide Number Placeholder 3"/>
          <p:cNvSpPr>
            <a:spLocks noGrp="1"/>
          </p:cNvSpPr>
          <p:nvPr>
            <p:ph type="sldNum" sz="quarter" idx="10"/>
          </p:nvPr>
        </p:nvSpPr>
        <p:spPr/>
        <p:txBody>
          <a:bodyPr/>
          <a:lstStyle/>
          <a:p>
            <a:fld id="{35C409F2-1961-4DC6-9ECD-3338C0B14185}" type="slidenum">
              <a:rPr lang="en-US" smtClean="0"/>
              <a:pPr/>
              <a:t>51</a:t>
            </a:fld>
            <a:endParaRPr lang="en-US"/>
          </a:p>
        </p:txBody>
      </p:sp>
    </p:spTree>
    <p:extLst>
      <p:ext uri="{BB962C8B-B14F-4D97-AF65-F5344CB8AC3E}">
        <p14:creationId xmlns:p14="http://schemas.microsoft.com/office/powerpoint/2010/main" val="13978702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Cement chemists use these</a:t>
            </a:r>
            <a:r>
              <a:rPr lang="en-US" baseline="0" dirty="0" smtClean="0"/>
              <a:t> shorthand notations for common cement chemistry oxides, all capital letters: A for alumina, C for calcium oxide, F for ferric oxide, H for water, M for magnesia, S for silica, and S-bar for sulfate.</a:t>
            </a:r>
            <a:endParaRPr lang="en-US" dirty="0"/>
          </a:p>
        </p:txBody>
      </p:sp>
      <p:sp>
        <p:nvSpPr>
          <p:cNvPr id="4" name="Slide Number Placeholder 3"/>
          <p:cNvSpPr>
            <a:spLocks noGrp="1"/>
          </p:cNvSpPr>
          <p:nvPr>
            <p:ph type="sldNum" sz="quarter" idx="10"/>
          </p:nvPr>
        </p:nvSpPr>
        <p:spPr/>
        <p:txBody>
          <a:bodyPr/>
          <a:lstStyle/>
          <a:p>
            <a:fld id="{35C409F2-1961-4DC6-9ECD-3338C0B14185}" type="slidenum">
              <a:rPr lang="en-US" smtClean="0"/>
              <a:pPr/>
              <a:t>52</a:t>
            </a:fld>
            <a:endParaRPr lang="en-US"/>
          </a:p>
        </p:txBody>
      </p:sp>
    </p:spTree>
    <p:extLst>
      <p:ext uri="{BB962C8B-B14F-4D97-AF65-F5344CB8AC3E}">
        <p14:creationId xmlns:p14="http://schemas.microsoft.com/office/powerpoint/2010/main" val="4905707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four primary phases in clinker are tricalcium silicate, C</a:t>
            </a:r>
            <a:r>
              <a:rPr lang="en-US" baseline="-25000" dirty="0" smtClean="0"/>
              <a:t>3</a:t>
            </a:r>
            <a:r>
              <a:rPr lang="en-US" baseline="0" dirty="0" smtClean="0"/>
              <a:t>S (which is 3 calcium oxides and one silica, remember that these are shorthand notation); dicalcium silicate, C</a:t>
            </a:r>
            <a:r>
              <a:rPr lang="en-US" baseline="-25000" dirty="0" smtClean="0"/>
              <a:t>2</a:t>
            </a:r>
            <a:r>
              <a:rPr lang="en-US" baseline="0" dirty="0" smtClean="0"/>
              <a:t>S; tricalcium aluminate, C</a:t>
            </a:r>
            <a:r>
              <a:rPr lang="en-US" baseline="-25000" dirty="0" smtClean="0"/>
              <a:t>3</a:t>
            </a:r>
            <a:r>
              <a:rPr lang="en-US" baseline="0" dirty="0" smtClean="0"/>
              <a:t>A; and tetracalcium aluminoferrite, C</a:t>
            </a:r>
            <a:r>
              <a:rPr lang="en-US" baseline="-25000" dirty="0" smtClean="0"/>
              <a:t>4</a:t>
            </a:r>
            <a:r>
              <a:rPr lang="en-US" baseline="0" dirty="0" smtClean="0"/>
              <a:t>AF.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a:defRPr/>
            </a:pPr>
            <a:r>
              <a:rPr lang="en-US" dirty="0" err="1" smtClean="0"/>
              <a:t>Tricalcium</a:t>
            </a:r>
            <a:r>
              <a:rPr lang="en-US" dirty="0" smtClean="0"/>
              <a:t> Silicate, C</a:t>
            </a:r>
            <a:r>
              <a:rPr lang="en-US" baseline="-25000" dirty="0" smtClean="0"/>
              <a:t>3</a:t>
            </a:r>
            <a:r>
              <a:rPr lang="en-US" dirty="0" smtClean="0"/>
              <a:t>S,hydrates and hardens rapidly and is largely responsible for initial set and early strength. </a:t>
            </a:r>
            <a:r>
              <a:rPr lang="en-US" dirty="0" err="1" smtClean="0"/>
              <a:t>Dicalcium</a:t>
            </a:r>
            <a:r>
              <a:rPr lang="en-US" dirty="0" smtClean="0"/>
              <a:t> silicate, C</a:t>
            </a:r>
            <a:r>
              <a:rPr lang="en-US" baseline="-25000" dirty="0" smtClean="0"/>
              <a:t>2</a:t>
            </a:r>
            <a:r>
              <a:rPr lang="en-US" dirty="0" smtClean="0"/>
              <a:t>S, hydrates and hardens slowly, contributing largely to strength increase at ages beyond one week. </a:t>
            </a:r>
            <a:r>
              <a:rPr lang="en-US" dirty="0" err="1" smtClean="0"/>
              <a:t>Tricalcium</a:t>
            </a:r>
            <a:r>
              <a:rPr lang="en-US" dirty="0" smtClean="0"/>
              <a:t> </a:t>
            </a:r>
            <a:r>
              <a:rPr lang="en-US" dirty="0" err="1" smtClean="0"/>
              <a:t>Aluminate</a:t>
            </a:r>
            <a:r>
              <a:rPr lang="en-US" dirty="0" smtClean="0"/>
              <a:t>, C</a:t>
            </a:r>
            <a:r>
              <a:rPr lang="en-US" baseline="-25000" dirty="0" smtClean="0"/>
              <a:t>3</a:t>
            </a:r>
            <a:r>
              <a:rPr lang="en-US" dirty="0" smtClean="0"/>
              <a:t>A, liberates a large amount of heat during the first few days of hydration and hardening. Cements with low percentages of C</a:t>
            </a:r>
            <a:r>
              <a:rPr lang="en-US" baseline="-25000" dirty="0" smtClean="0"/>
              <a:t>3</a:t>
            </a:r>
            <a:r>
              <a:rPr lang="en-US" dirty="0" smtClean="0"/>
              <a:t>A are more resistant to soils and waters containing sulfates. </a:t>
            </a:r>
            <a:r>
              <a:rPr lang="en-US" dirty="0" err="1" smtClean="0"/>
              <a:t>Tetracalcium</a:t>
            </a:r>
            <a:r>
              <a:rPr lang="en-US" dirty="0" smtClean="0"/>
              <a:t> </a:t>
            </a:r>
            <a:r>
              <a:rPr lang="en-US" dirty="0" err="1" smtClean="0"/>
              <a:t>Aluminoferrite</a:t>
            </a:r>
            <a:r>
              <a:rPr lang="en-US" dirty="0" smtClean="0"/>
              <a:t>, C</a:t>
            </a:r>
            <a:r>
              <a:rPr lang="en-US" baseline="-25000" dirty="0" smtClean="0"/>
              <a:t>4</a:t>
            </a:r>
            <a:r>
              <a:rPr lang="en-US" dirty="0" smtClean="0"/>
              <a:t>AF, is the product resulting from the use of iron and aluminum raw materials to reduce the clinkering temperature during cement manufacture.</a:t>
            </a:r>
            <a:endParaRPr lang="en-US" dirty="0"/>
          </a:p>
        </p:txBody>
      </p:sp>
      <p:sp>
        <p:nvSpPr>
          <p:cNvPr id="4" name="Slide Number Placeholder 3"/>
          <p:cNvSpPr>
            <a:spLocks noGrp="1"/>
          </p:cNvSpPr>
          <p:nvPr>
            <p:ph type="sldNum" sz="quarter" idx="10"/>
          </p:nvPr>
        </p:nvSpPr>
        <p:spPr/>
        <p:txBody>
          <a:bodyPr/>
          <a:lstStyle/>
          <a:p>
            <a:fld id="{35C409F2-1961-4DC6-9ECD-3338C0B14185}" type="slidenum">
              <a:rPr lang="en-US" smtClean="0"/>
              <a:pPr/>
              <a:t>53</a:t>
            </a:fld>
            <a:endParaRPr lang="en-US"/>
          </a:p>
        </p:txBody>
      </p:sp>
    </p:spTree>
    <p:extLst>
      <p:ext uri="{BB962C8B-B14F-4D97-AF65-F5344CB8AC3E}">
        <p14:creationId xmlns:p14="http://schemas.microsoft.com/office/powerpoint/2010/main" val="23321487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forms of calcium sulfate that are added to clinker to make portland cement are: anhydrous</a:t>
            </a:r>
            <a:r>
              <a:rPr lang="en-US" baseline="0" dirty="0" smtClean="0"/>
              <a:t> calcium sulfate; gypsum, or calcium sulfate </a:t>
            </a:r>
            <a:r>
              <a:rPr lang="en-US" baseline="0" dirty="0" err="1" smtClean="0"/>
              <a:t>dihydrate</a:t>
            </a:r>
            <a:r>
              <a:rPr lang="en-US" baseline="0" dirty="0" smtClean="0"/>
              <a:t>; and calcium sulfate </a:t>
            </a:r>
            <a:r>
              <a:rPr lang="en-US" baseline="0" dirty="0" err="1" smtClean="0"/>
              <a:t>hemihydrate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5C409F2-1961-4DC6-9ECD-3338C0B14185}" type="slidenum">
              <a:rPr lang="en-US" smtClean="0"/>
              <a:pPr/>
              <a:t>54</a:t>
            </a:fld>
            <a:endParaRPr lang="en-US"/>
          </a:p>
        </p:txBody>
      </p:sp>
    </p:spTree>
    <p:extLst>
      <p:ext uri="{BB962C8B-B14F-4D97-AF65-F5344CB8AC3E}">
        <p14:creationId xmlns:p14="http://schemas.microsoft.com/office/powerpoint/2010/main" val="26235078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a:t>
            </a:r>
            <a:r>
              <a:rPr lang="en-US" baseline="-25000" dirty="0" smtClean="0"/>
              <a:t>3</a:t>
            </a:r>
            <a:r>
              <a:rPr lang="en-US" dirty="0" smtClean="0"/>
              <a:t>S and C</a:t>
            </a:r>
            <a:r>
              <a:rPr lang="en-US" baseline="-25000" dirty="0" smtClean="0"/>
              <a:t>2</a:t>
            </a:r>
            <a:r>
              <a:rPr lang="en-US" dirty="0" smtClean="0"/>
              <a:t>S in clinker are also referred to as </a:t>
            </a:r>
            <a:r>
              <a:rPr lang="en-US" dirty="0" err="1" smtClean="0"/>
              <a:t>alite</a:t>
            </a:r>
            <a:r>
              <a:rPr lang="en-US" dirty="0" smtClean="0"/>
              <a:t> and </a:t>
            </a:r>
            <a:r>
              <a:rPr lang="en-US" dirty="0" err="1" smtClean="0"/>
              <a:t>belite</a:t>
            </a:r>
            <a:r>
              <a:rPr lang="en-US" dirty="0" smtClean="0"/>
              <a:t>. </a:t>
            </a:r>
            <a:r>
              <a:rPr lang="en-US" dirty="0" err="1" smtClean="0"/>
              <a:t>Alite</a:t>
            </a:r>
            <a:r>
              <a:rPr lang="en-US" dirty="0" smtClean="0"/>
              <a:t> generally constitutes 50% to 70% of the clinker, whereas </a:t>
            </a:r>
            <a:r>
              <a:rPr lang="en-US" dirty="0" err="1" smtClean="0"/>
              <a:t>belite</a:t>
            </a:r>
            <a:r>
              <a:rPr lang="en-US" dirty="0" smtClean="0"/>
              <a:t> accounts</a:t>
            </a:r>
            <a:r>
              <a:rPr lang="en-US" baseline="0" dirty="0" smtClean="0"/>
              <a:t> for only 10% to 25%. </a:t>
            </a:r>
            <a:r>
              <a:rPr lang="en-US" baseline="0" dirty="0" err="1" smtClean="0"/>
              <a:t>Aluminate</a:t>
            </a:r>
            <a:r>
              <a:rPr lang="en-US" baseline="0" dirty="0" smtClean="0"/>
              <a:t> phases constitute up to about 10% of the clinker and ferrite compounds generally up to as much as 15%.</a:t>
            </a:r>
            <a:r>
              <a:rPr lang="en-US" dirty="0" smtClean="0"/>
              <a:t> </a:t>
            </a:r>
            <a:r>
              <a:rPr lang="en-US" dirty="0" err="1" smtClean="0"/>
              <a:t>Alite</a:t>
            </a:r>
            <a:r>
              <a:rPr lang="en-US" dirty="0" smtClean="0"/>
              <a:t> is shown on the left and </a:t>
            </a:r>
            <a:r>
              <a:rPr lang="en-US" dirty="0" err="1" smtClean="0"/>
              <a:t>belite</a:t>
            </a:r>
            <a:r>
              <a:rPr lang="en-US" dirty="0" smtClean="0"/>
              <a:t> is shown on the right.  </a:t>
            </a:r>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55</a:t>
            </a:fld>
            <a:endParaRPr lang="en-US" dirty="0"/>
          </a:p>
        </p:txBody>
      </p:sp>
    </p:spTree>
    <p:extLst>
      <p:ext uri="{BB962C8B-B14F-4D97-AF65-F5344CB8AC3E}">
        <p14:creationId xmlns:p14="http://schemas.microsoft.com/office/powerpoint/2010/main" val="14812746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baseline="0" dirty="0" smtClean="0"/>
              <a:t>The calcium silicates, C</a:t>
            </a:r>
            <a:r>
              <a:rPr lang="en-US" baseline="-25000" dirty="0" smtClean="0"/>
              <a:t>2</a:t>
            </a:r>
            <a:r>
              <a:rPr lang="en-US" baseline="0" dirty="0" smtClean="0"/>
              <a:t>S on the left and C</a:t>
            </a:r>
            <a:r>
              <a:rPr lang="en-US" baseline="-25000" dirty="0" smtClean="0"/>
              <a:t>3</a:t>
            </a:r>
            <a:r>
              <a:rPr lang="en-US" baseline="0" dirty="0" smtClean="0"/>
              <a:t>S on the right, react chemically with water to form calcium hydroxide and calcium silicate hydrate.  The strength and other properties of hydrated cement are due primarily to calcium silicate hydrate.</a:t>
            </a:r>
            <a:endParaRPr lang="en-US" dirty="0" smtClean="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56</a:t>
            </a:fld>
            <a:endParaRPr lang="en-US" dirty="0"/>
          </a:p>
        </p:txBody>
      </p:sp>
    </p:spTree>
    <p:extLst>
      <p:ext uri="{BB962C8B-B14F-4D97-AF65-F5344CB8AC3E}">
        <p14:creationId xmlns:p14="http://schemas.microsoft.com/office/powerpoint/2010/main" val="32356416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image shows</a:t>
            </a:r>
            <a:r>
              <a:rPr lang="en-US" baseline="0" dirty="0" smtClean="0"/>
              <a:t> the hydration of normal </a:t>
            </a:r>
            <a:r>
              <a:rPr lang="en-US" baseline="0" dirty="0" err="1" smtClean="0"/>
              <a:t>portland</a:t>
            </a:r>
            <a:r>
              <a:rPr lang="en-US" baseline="0" dirty="0" smtClean="0"/>
              <a:t> cement. </a:t>
            </a:r>
            <a:r>
              <a:rPr lang="en-US" sz="1200" kern="1200" baseline="0" dirty="0" smtClean="0">
                <a:solidFill>
                  <a:schemeClr val="tx1"/>
                </a:solidFill>
                <a:latin typeface="Arial" charset="0"/>
                <a:ea typeface="ＭＳ Ｐゴシック" pitchFamily="1" charset="-128"/>
                <a:cs typeface="+mn-cs"/>
              </a:rPr>
              <a:t>Broken fragments of angular calcium hydroxide crystallites are also present.</a:t>
            </a:r>
          </a:p>
          <a:p>
            <a:r>
              <a:rPr lang="en-US" sz="1200" kern="1200" baseline="0" dirty="0" smtClean="0">
                <a:solidFill>
                  <a:schemeClr val="tx1"/>
                </a:solidFill>
                <a:latin typeface="Arial" charset="0"/>
                <a:ea typeface="ＭＳ Ｐゴシック" pitchFamily="1" charset="-128"/>
                <a:cs typeface="+mn-cs"/>
              </a:rPr>
              <a:t>The aggregation of fibers and adhesion of the hydration particles are responsible for the strength development of </a:t>
            </a:r>
            <a:r>
              <a:rPr lang="en-US" sz="1200" kern="1200" baseline="0" dirty="0" err="1" smtClean="0">
                <a:solidFill>
                  <a:schemeClr val="tx1"/>
                </a:solidFill>
                <a:latin typeface="Arial" charset="0"/>
                <a:ea typeface="ＭＳ Ｐゴシック" pitchFamily="1" charset="-128"/>
                <a:cs typeface="+mn-cs"/>
              </a:rPr>
              <a:t>portland</a:t>
            </a:r>
            <a:r>
              <a:rPr lang="en-US" sz="1200" kern="1200" baseline="0" dirty="0" smtClean="0">
                <a:solidFill>
                  <a:schemeClr val="tx1"/>
                </a:solidFill>
                <a:latin typeface="Arial" charset="0"/>
                <a:ea typeface="ＭＳ Ｐゴシック" pitchFamily="1" charset="-128"/>
                <a:cs typeface="+mn-cs"/>
              </a:rPr>
              <a:t> cement paste.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57</a:t>
            </a:fld>
            <a:endParaRPr lang="en-US" dirty="0"/>
          </a:p>
        </p:txBody>
      </p:sp>
    </p:spTree>
    <p:extLst>
      <p:ext uri="{BB962C8B-B14F-4D97-AF65-F5344CB8AC3E}">
        <p14:creationId xmlns:p14="http://schemas.microsoft.com/office/powerpoint/2010/main" val="26550763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These images show scanning-electron</a:t>
            </a:r>
            <a:r>
              <a:rPr lang="en-US" baseline="0" dirty="0" smtClean="0"/>
              <a:t> micrographs of </a:t>
            </a:r>
            <a:r>
              <a:rPr lang="en-US" dirty="0" smtClean="0"/>
              <a:t>hardened cement paste.  The plate-like</a:t>
            </a:r>
            <a:r>
              <a:rPr lang="en-US" baseline="0" dirty="0" smtClean="0"/>
              <a:t> material is made from crystallized calcium hydroxide.  The remainder is primarily calcium-silicate-hydrate (CSH) with some </a:t>
            </a:r>
            <a:r>
              <a:rPr lang="en-US" baseline="0" dirty="0" err="1" smtClean="0"/>
              <a:t>ettringite</a:t>
            </a:r>
            <a:r>
              <a:rPr lang="en-US" baseline="0" dirty="0" smtClean="0"/>
              <a:t> needles showing in the image on the right.  The calcium silicate hydrate that is primarily responsible for the strength properties of the cement paste.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58</a:t>
            </a:fld>
            <a:endParaRPr lang="en-US" dirty="0"/>
          </a:p>
        </p:txBody>
      </p:sp>
    </p:spTree>
    <p:extLst>
      <p:ext uri="{BB962C8B-B14F-4D97-AF65-F5344CB8AC3E}">
        <p14:creationId xmlns:p14="http://schemas.microsoft.com/office/powerpoint/2010/main" val="26020462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table shows the general equations in traditional chemical notation for the various hydration</a:t>
            </a:r>
            <a:r>
              <a:rPr lang="en-US" baseline="0" dirty="0" smtClean="0"/>
              <a:t> reactions. </a:t>
            </a:r>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59</a:t>
            </a:fld>
            <a:endParaRPr lang="en-US" dirty="0"/>
          </a:p>
        </p:txBody>
      </p:sp>
    </p:spTree>
    <p:extLst>
      <p:ext uri="{BB962C8B-B14F-4D97-AF65-F5344CB8AC3E}">
        <p14:creationId xmlns:p14="http://schemas.microsoft.com/office/powerpoint/2010/main" val="401125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smtClean="0"/>
              <a:t>Portland cement is manufactured by combining precise proportions of raw materials.</a:t>
            </a:r>
            <a:r>
              <a:rPr lang="en-US" baseline="0" dirty="0" smtClean="0"/>
              <a:t> These materials are then fired in a rotary cement kiln at high temperatures to form new chemical compounds which are hydraulic in nature. </a:t>
            </a:r>
            <a:r>
              <a:rPr lang="en-US" dirty="0" smtClean="0"/>
              <a:t>This</a:t>
            </a:r>
            <a:r>
              <a:rPr lang="en-US" baseline="0" dirty="0" smtClean="0"/>
              <a:t> image shows an aerial view of a cement plant. Every plant has significant differences in layout, equipment, or general appearance. </a:t>
            </a:r>
            <a:endParaRPr lang="en-US" dirty="0" smtClean="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6</a:t>
            </a:fld>
            <a:endParaRPr lang="en-US" dirty="0"/>
          </a:p>
        </p:txBody>
      </p:sp>
    </p:spTree>
    <p:extLst>
      <p:ext uri="{BB962C8B-B14F-4D97-AF65-F5344CB8AC3E}">
        <p14:creationId xmlns:p14="http://schemas.microsoft.com/office/powerpoint/2010/main" val="27412388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Arial" charset="0"/>
                <a:ea typeface="ＭＳ Ｐゴシック" pitchFamily="1" charset="-128"/>
                <a:cs typeface="+mn-cs"/>
              </a:rPr>
              <a:t>Relative volumes of the cement phases and hydration products in the microstructure of hydrating </a:t>
            </a:r>
            <a:r>
              <a:rPr lang="en-US" sz="1200" kern="1200" baseline="0" dirty="0" err="1" smtClean="0">
                <a:solidFill>
                  <a:schemeClr val="tx1"/>
                </a:solidFill>
                <a:latin typeface="Arial" charset="0"/>
                <a:ea typeface="ＭＳ Ｐゴシック" pitchFamily="1" charset="-128"/>
                <a:cs typeface="+mn-cs"/>
              </a:rPr>
              <a:t>portland</a:t>
            </a:r>
            <a:r>
              <a:rPr lang="en-US" sz="1200" kern="1200" baseline="0" dirty="0" smtClean="0">
                <a:solidFill>
                  <a:schemeClr val="tx1"/>
                </a:solidFill>
                <a:latin typeface="Arial" charset="0"/>
                <a:ea typeface="ＭＳ Ｐゴシック" pitchFamily="1" charset="-128"/>
                <a:cs typeface="+mn-cs"/>
              </a:rPr>
              <a:t> cement pastes (left) as a function of time and (right) as a function of the degree of hydration as estimated by a computer model for a water to cement ratio of 0.50 Values are given for an average Type I cement composition (</a:t>
            </a:r>
            <a:r>
              <a:rPr lang="en-US" sz="1200" kern="1200" baseline="0" dirty="0" err="1" smtClean="0">
                <a:solidFill>
                  <a:schemeClr val="tx1"/>
                </a:solidFill>
                <a:latin typeface="Arial" charset="0"/>
                <a:ea typeface="ＭＳ Ｐゴシック" pitchFamily="1" charset="-128"/>
                <a:cs typeface="+mn-cs"/>
              </a:rPr>
              <a:t>Gebhardt</a:t>
            </a:r>
            <a:r>
              <a:rPr lang="en-US" sz="1200" kern="1200" baseline="0" dirty="0" smtClean="0">
                <a:solidFill>
                  <a:schemeClr val="tx1"/>
                </a:solidFill>
                <a:latin typeface="Arial" charset="0"/>
                <a:ea typeface="ＭＳ Ｐゴシック" pitchFamily="1" charset="-128"/>
                <a:cs typeface="+mn-cs"/>
              </a:rPr>
              <a:t> 1995): C</a:t>
            </a:r>
            <a:r>
              <a:rPr lang="en-US" sz="1200" kern="1200" baseline="-25000" dirty="0" smtClean="0">
                <a:solidFill>
                  <a:schemeClr val="tx1"/>
                </a:solidFill>
                <a:latin typeface="Arial" charset="0"/>
                <a:ea typeface="ＭＳ Ｐゴシック" pitchFamily="1" charset="-128"/>
                <a:cs typeface="+mn-cs"/>
              </a:rPr>
              <a:t>3</a:t>
            </a:r>
            <a:r>
              <a:rPr lang="en-US" sz="1200" kern="1200" baseline="0" dirty="0" smtClean="0">
                <a:solidFill>
                  <a:schemeClr val="tx1"/>
                </a:solidFill>
                <a:latin typeface="Arial" charset="0"/>
                <a:ea typeface="ＭＳ Ｐゴシック" pitchFamily="1" charset="-128"/>
                <a:cs typeface="+mn-cs"/>
              </a:rPr>
              <a:t>S=55%, C</a:t>
            </a:r>
            <a:r>
              <a:rPr lang="en-US" sz="1200" kern="1200" baseline="-25000" dirty="0" smtClean="0">
                <a:solidFill>
                  <a:schemeClr val="tx1"/>
                </a:solidFill>
                <a:latin typeface="Arial" charset="0"/>
                <a:ea typeface="ＭＳ Ｐゴシック" pitchFamily="1" charset="-128"/>
                <a:cs typeface="+mn-cs"/>
              </a:rPr>
              <a:t>2</a:t>
            </a:r>
            <a:r>
              <a:rPr lang="en-US" sz="1200" kern="1200" baseline="0" dirty="0" smtClean="0">
                <a:solidFill>
                  <a:schemeClr val="tx1"/>
                </a:solidFill>
                <a:latin typeface="Arial" charset="0"/>
                <a:ea typeface="ＭＳ Ｐゴシック" pitchFamily="1" charset="-128"/>
                <a:cs typeface="+mn-cs"/>
              </a:rPr>
              <a:t>S=18%, C</a:t>
            </a:r>
            <a:r>
              <a:rPr lang="en-US" sz="1200" kern="1200" baseline="-25000" dirty="0" smtClean="0">
                <a:solidFill>
                  <a:schemeClr val="tx1"/>
                </a:solidFill>
                <a:latin typeface="Arial" charset="0"/>
                <a:ea typeface="ＭＳ Ｐゴシック" pitchFamily="1" charset="-128"/>
                <a:cs typeface="+mn-cs"/>
              </a:rPr>
              <a:t>3</a:t>
            </a:r>
            <a:r>
              <a:rPr lang="en-US" sz="1200" kern="1200" baseline="0" dirty="0" smtClean="0">
                <a:solidFill>
                  <a:schemeClr val="tx1"/>
                </a:solidFill>
                <a:latin typeface="Arial" charset="0"/>
                <a:ea typeface="ＭＳ Ｐゴシック" pitchFamily="1" charset="-128"/>
                <a:cs typeface="+mn-cs"/>
              </a:rPr>
              <a:t>A=10% and C</a:t>
            </a:r>
            <a:r>
              <a:rPr lang="en-US" sz="1200" kern="1200" baseline="-25000" dirty="0" smtClean="0">
                <a:solidFill>
                  <a:schemeClr val="tx1"/>
                </a:solidFill>
                <a:latin typeface="Arial" charset="0"/>
                <a:ea typeface="ＭＳ Ｐゴシック" pitchFamily="1" charset="-128"/>
                <a:cs typeface="+mn-cs"/>
              </a:rPr>
              <a:t>4</a:t>
            </a:r>
            <a:r>
              <a:rPr lang="en-US" sz="1200" kern="1200" baseline="0" dirty="0" smtClean="0">
                <a:solidFill>
                  <a:schemeClr val="tx1"/>
                </a:solidFill>
                <a:latin typeface="Arial" charset="0"/>
                <a:ea typeface="ＭＳ Ｐゴシック" pitchFamily="1" charset="-128"/>
                <a:cs typeface="+mn-cs"/>
              </a:rPr>
              <a:t>AF=8%. “</a:t>
            </a:r>
            <a:r>
              <a:rPr lang="en-US" sz="1200" kern="1200" baseline="0" dirty="0" err="1" smtClean="0">
                <a:solidFill>
                  <a:schemeClr val="tx1"/>
                </a:solidFill>
                <a:latin typeface="Arial" charset="0"/>
                <a:ea typeface="ＭＳ Ｐゴシック" pitchFamily="1" charset="-128"/>
                <a:cs typeface="+mn-cs"/>
              </a:rPr>
              <a:t>AFt</a:t>
            </a:r>
            <a:r>
              <a:rPr lang="en-US" sz="1200" kern="1200" baseline="0" dirty="0" smtClean="0">
                <a:solidFill>
                  <a:schemeClr val="tx1"/>
                </a:solidFill>
                <a:latin typeface="Arial" charset="0"/>
                <a:ea typeface="ＭＳ Ｐゴシック" pitchFamily="1" charset="-128"/>
                <a:cs typeface="+mn-cs"/>
              </a:rPr>
              <a:t> and </a:t>
            </a:r>
            <a:r>
              <a:rPr lang="en-US" sz="1200" kern="1200" baseline="0" dirty="0" err="1" smtClean="0">
                <a:solidFill>
                  <a:schemeClr val="tx1"/>
                </a:solidFill>
                <a:latin typeface="Arial" charset="0"/>
                <a:ea typeface="ＭＳ Ｐゴシック" pitchFamily="1" charset="-128"/>
                <a:cs typeface="+mn-cs"/>
              </a:rPr>
              <a:t>AFm</a:t>
            </a:r>
            <a:r>
              <a:rPr lang="en-US" sz="1200" kern="1200" baseline="0" dirty="0" smtClean="0">
                <a:solidFill>
                  <a:schemeClr val="tx1"/>
                </a:solidFill>
                <a:latin typeface="Arial" charset="0"/>
                <a:ea typeface="ＭＳ Ｐゴシック" pitchFamily="1" charset="-128"/>
                <a:cs typeface="+mn-cs"/>
              </a:rPr>
              <a:t>” includes </a:t>
            </a:r>
            <a:r>
              <a:rPr lang="en-US" sz="1200" kern="1200" baseline="0" dirty="0" err="1" smtClean="0">
                <a:solidFill>
                  <a:schemeClr val="tx1"/>
                </a:solidFill>
                <a:latin typeface="Arial" charset="0"/>
                <a:ea typeface="ＭＳ Ｐゴシック" pitchFamily="1" charset="-128"/>
                <a:cs typeface="+mn-cs"/>
              </a:rPr>
              <a:t>ettringite</a:t>
            </a:r>
            <a:r>
              <a:rPr lang="en-US" sz="1200" kern="1200" baseline="0" dirty="0" smtClean="0">
                <a:solidFill>
                  <a:schemeClr val="tx1"/>
                </a:solidFill>
                <a:latin typeface="Arial" charset="0"/>
                <a:ea typeface="ＭＳ Ｐゴシック" pitchFamily="1" charset="-128"/>
                <a:cs typeface="+mn-cs"/>
              </a:rPr>
              <a:t> (</a:t>
            </a:r>
            <a:r>
              <a:rPr lang="en-US" sz="1200" kern="1200" baseline="0" dirty="0" err="1" smtClean="0">
                <a:solidFill>
                  <a:schemeClr val="tx1"/>
                </a:solidFill>
                <a:latin typeface="Arial" charset="0"/>
                <a:ea typeface="ＭＳ Ｐゴシック" pitchFamily="1" charset="-128"/>
                <a:cs typeface="+mn-cs"/>
              </a:rPr>
              <a:t>AFt</a:t>
            </a:r>
            <a:r>
              <a:rPr lang="en-US" sz="1200" kern="1200" baseline="0" dirty="0" smtClean="0">
                <a:solidFill>
                  <a:schemeClr val="tx1"/>
                </a:solidFill>
                <a:latin typeface="Arial" charset="0"/>
                <a:ea typeface="ＭＳ Ｐゴシック" pitchFamily="1" charset="-128"/>
                <a:cs typeface="+mn-cs"/>
              </a:rPr>
              <a:t>) and calcium </a:t>
            </a:r>
            <a:r>
              <a:rPr lang="en-US" sz="1200" kern="1200" baseline="0" dirty="0" err="1" smtClean="0">
                <a:solidFill>
                  <a:schemeClr val="tx1"/>
                </a:solidFill>
                <a:latin typeface="Arial" charset="0"/>
                <a:ea typeface="ＭＳ Ｐゴシック" pitchFamily="1" charset="-128"/>
                <a:cs typeface="+mn-cs"/>
              </a:rPr>
              <a:t>monosulfoaluminate</a:t>
            </a:r>
            <a:r>
              <a:rPr lang="en-US" sz="1200" kern="1200" baseline="0" dirty="0" smtClean="0">
                <a:solidFill>
                  <a:schemeClr val="tx1"/>
                </a:solidFill>
                <a:latin typeface="Arial" charset="0"/>
                <a:ea typeface="ＭＳ Ｐゴシック" pitchFamily="1" charset="-128"/>
                <a:cs typeface="+mn-cs"/>
              </a:rPr>
              <a:t> (</a:t>
            </a:r>
            <a:r>
              <a:rPr lang="en-US" sz="1200" kern="1200" baseline="0" dirty="0" err="1" smtClean="0">
                <a:solidFill>
                  <a:schemeClr val="tx1"/>
                </a:solidFill>
                <a:latin typeface="Arial" charset="0"/>
                <a:ea typeface="ＭＳ Ｐゴシック" pitchFamily="1" charset="-128"/>
                <a:cs typeface="+mn-cs"/>
              </a:rPr>
              <a:t>AFm</a:t>
            </a:r>
            <a:r>
              <a:rPr lang="en-US" sz="1200" kern="1200" baseline="0" dirty="0" smtClean="0">
                <a:solidFill>
                  <a:schemeClr val="tx1"/>
                </a:solidFill>
                <a:latin typeface="Arial" charset="0"/>
                <a:ea typeface="ＭＳ Ｐゴシック" pitchFamily="1" charset="-128"/>
                <a:cs typeface="+mn-cs"/>
              </a:rPr>
              <a:t>) and other hydrated calcium aluminate compounds.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60</a:t>
            </a:fld>
            <a:endParaRPr lang="en-US" dirty="0"/>
          </a:p>
        </p:txBody>
      </p:sp>
    </p:spTree>
    <p:extLst>
      <p:ext uri="{BB962C8B-B14F-4D97-AF65-F5344CB8AC3E}">
        <p14:creationId xmlns:p14="http://schemas.microsoft.com/office/powerpoint/2010/main" val="14251958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table shows typical oxide and phase composition and fineness for each of the principal types of </a:t>
            </a:r>
            <a:r>
              <a:rPr lang="en-US" dirty="0" err="1" smtClean="0"/>
              <a:t>portland</a:t>
            </a:r>
            <a:r>
              <a:rPr lang="en-US" dirty="0" smtClean="0"/>
              <a:t> cement.  Although phases are reported as</a:t>
            </a:r>
            <a:r>
              <a:rPr lang="en-US" baseline="0" dirty="0" smtClean="0"/>
              <a:t> simple oxides for consistency, they are not found in that oxide form in the cement.  The amount of calcium, silica, and alumina establish the amounts of the primary phases in the cement and effectively the properties of the hydrated cement.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61</a:t>
            </a:fld>
            <a:endParaRPr lang="en-US" dirty="0"/>
          </a:p>
        </p:txBody>
      </p:sp>
    </p:spTree>
    <p:extLst>
      <p:ext uri="{BB962C8B-B14F-4D97-AF65-F5344CB8AC3E}">
        <p14:creationId xmlns:p14="http://schemas.microsoft.com/office/powerpoint/2010/main" val="37549144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Arial" charset="0"/>
                <a:ea typeface="ＭＳ Ｐゴシック" pitchFamily="1" charset="-128"/>
                <a:cs typeface="+mn-cs"/>
              </a:rPr>
              <a:t>Relative reactivity of cement compounds. The curve labeled “Overall” has a composition of 55% C</a:t>
            </a:r>
            <a:r>
              <a:rPr lang="en-US" sz="1200" kern="1200" baseline="-25000" dirty="0" smtClean="0">
                <a:solidFill>
                  <a:schemeClr val="tx1"/>
                </a:solidFill>
                <a:latin typeface="Arial" charset="0"/>
                <a:ea typeface="ＭＳ Ｐゴシック" pitchFamily="1" charset="-128"/>
                <a:cs typeface="+mn-cs"/>
              </a:rPr>
              <a:t>3</a:t>
            </a:r>
            <a:r>
              <a:rPr lang="en-US" sz="1200" kern="1200" baseline="0" dirty="0" smtClean="0">
                <a:solidFill>
                  <a:schemeClr val="tx1"/>
                </a:solidFill>
                <a:latin typeface="Arial" charset="0"/>
                <a:ea typeface="ＭＳ Ｐゴシック" pitchFamily="1" charset="-128"/>
                <a:cs typeface="+mn-cs"/>
              </a:rPr>
              <a:t>S, 18% C</a:t>
            </a:r>
            <a:r>
              <a:rPr lang="en-US" sz="1200" kern="1200" baseline="-25000" dirty="0" smtClean="0">
                <a:solidFill>
                  <a:schemeClr val="tx1"/>
                </a:solidFill>
                <a:latin typeface="Arial" charset="0"/>
                <a:ea typeface="ＭＳ Ｐゴシック" pitchFamily="1" charset="-128"/>
                <a:cs typeface="+mn-cs"/>
              </a:rPr>
              <a:t>2</a:t>
            </a:r>
            <a:r>
              <a:rPr lang="en-US" sz="1200" kern="1200" baseline="0" dirty="0" smtClean="0">
                <a:solidFill>
                  <a:schemeClr val="tx1"/>
                </a:solidFill>
                <a:latin typeface="Arial" charset="0"/>
                <a:ea typeface="ＭＳ Ｐゴシック" pitchFamily="1" charset="-128"/>
                <a:cs typeface="+mn-cs"/>
              </a:rPr>
              <a:t>S, 10% C</a:t>
            </a:r>
            <a:r>
              <a:rPr lang="en-US" sz="1200" kern="1200" baseline="-25000" dirty="0" smtClean="0">
                <a:solidFill>
                  <a:schemeClr val="tx1"/>
                </a:solidFill>
                <a:latin typeface="Arial" charset="0"/>
                <a:ea typeface="ＭＳ Ｐゴシック" pitchFamily="1" charset="-128"/>
                <a:cs typeface="+mn-cs"/>
              </a:rPr>
              <a:t>3</a:t>
            </a:r>
            <a:r>
              <a:rPr lang="en-US" sz="1200" kern="1200" baseline="0" dirty="0" smtClean="0">
                <a:solidFill>
                  <a:schemeClr val="tx1"/>
                </a:solidFill>
                <a:latin typeface="Arial" charset="0"/>
                <a:ea typeface="ＭＳ Ｐゴシック" pitchFamily="1" charset="-128"/>
                <a:cs typeface="+mn-cs"/>
              </a:rPr>
              <a:t>A,</a:t>
            </a:r>
          </a:p>
          <a:p>
            <a:r>
              <a:rPr lang="en-US" sz="1200" kern="1200" baseline="0" dirty="0" smtClean="0">
                <a:solidFill>
                  <a:schemeClr val="tx1"/>
                </a:solidFill>
                <a:latin typeface="Arial" charset="0"/>
                <a:ea typeface="ＭＳ Ｐゴシック" pitchFamily="1" charset="-128"/>
                <a:cs typeface="+mn-cs"/>
              </a:rPr>
              <a:t>and 8% C</a:t>
            </a:r>
            <a:r>
              <a:rPr lang="en-US" sz="1200" kern="1200" baseline="-25000" dirty="0" smtClean="0">
                <a:solidFill>
                  <a:schemeClr val="tx1"/>
                </a:solidFill>
                <a:latin typeface="Arial" charset="0"/>
                <a:ea typeface="ＭＳ Ｐゴシック" pitchFamily="1" charset="-128"/>
                <a:cs typeface="+mn-cs"/>
              </a:rPr>
              <a:t>4</a:t>
            </a:r>
            <a:r>
              <a:rPr lang="en-US" sz="1200" kern="1200" baseline="0" dirty="0" smtClean="0">
                <a:solidFill>
                  <a:schemeClr val="tx1"/>
                </a:solidFill>
                <a:latin typeface="Arial" charset="0"/>
                <a:ea typeface="ＭＳ Ｐゴシック" pitchFamily="1" charset="-128"/>
                <a:cs typeface="+mn-cs"/>
              </a:rPr>
              <a:t>AF, an average Type I cement composition.</a:t>
            </a:r>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62</a:t>
            </a:fld>
            <a:endParaRPr lang="en-US" dirty="0"/>
          </a:p>
        </p:txBody>
      </p:sp>
    </p:spTree>
    <p:extLst>
      <p:ext uri="{BB962C8B-B14F-4D97-AF65-F5344CB8AC3E}">
        <p14:creationId xmlns:p14="http://schemas.microsoft.com/office/powerpoint/2010/main" val="27662191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Water is a key ingredient</a:t>
            </a:r>
            <a:r>
              <a:rPr lang="en-US" baseline="0" dirty="0" smtClean="0"/>
              <a:t> of pastes, mortars, and concretes.  The space initially occupied by water in a cementitious mixture is either partially or completely replaced  over time as the hydration reactions proceed. The image shows c</a:t>
            </a:r>
            <a:r>
              <a:rPr lang="en-US" sz="1200" kern="1200" baseline="0" dirty="0" smtClean="0">
                <a:solidFill>
                  <a:schemeClr val="tx1"/>
                </a:solidFill>
                <a:latin typeface="Arial" charset="0"/>
                <a:ea typeface="ＭＳ Ｐゴシック" pitchFamily="1" charset="-128"/>
                <a:cs typeface="+mn-cs"/>
              </a:rPr>
              <a:t>ement paste cylinders of equal mass and equal cement content, but mixed with different water to cement ratios, after all water has evaporated from the cylinders. The cylinder on the left has much higher residual porosity.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latin typeface="Arial" charset="0"/>
              <a:ea typeface="ＭＳ Ｐゴシック" pitchFamily="1"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smtClean="0"/>
              <a:t>Nonevaporable</a:t>
            </a:r>
            <a:r>
              <a:rPr lang="en-US" baseline="0" dirty="0" smtClean="0"/>
              <a:t> water contents calculated for the major phases of </a:t>
            </a:r>
            <a:r>
              <a:rPr lang="en-US" baseline="0" dirty="0" err="1" smtClean="0"/>
              <a:t>portland</a:t>
            </a:r>
            <a:r>
              <a:rPr lang="en-US" baseline="0" dirty="0" smtClean="0"/>
              <a:t> cement are shown in this table.  For a typical Type I cement, these values result in a calculated </a:t>
            </a:r>
            <a:r>
              <a:rPr lang="en-US" baseline="0" dirty="0" err="1" smtClean="0"/>
              <a:t>nonevaporable</a:t>
            </a:r>
            <a:r>
              <a:rPr lang="en-US" baseline="0" dirty="0" smtClean="0"/>
              <a:t> water to cement ratio of between 0.22 and 0.25.</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63</a:t>
            </a:fld>
            <a:endParaRPr lang="en-US" dirty="0"/>
          </a:p>
        </p:txBody>
      </p:sp>
    </p:spTree>
    <p:extLst>
      <p:ext uri="{BB962C8B-B14F-4D97-AF65-F5344CB8AC3E}">
        <p14:creationId xmlns:p14="http://schemas.microsoft.com/office/powerpoint/2010/main" val="30991827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Specifications for cement place limits on both its physical properties and often its chemical composition.  An understanding of the significance of some of the physical properties is helpful in interpreting results of cement tests.</a:t>
            </a:r>
            <a:endParaRPr lang="en-US" dirty="0"/>
          </a:p>
        </p:txBody>
      </p:sp>
      <p:sp>
        <p:nvSpPr>
          <p:cNvPr id="4" name="Slide Number Placeholder 3"/>
          <p:cNvSpPr>
            <a:spLocks noGrp="1"/>
          </p:cNvSpPr>
          <p:nvPr>
            <p:ph type="sldNum" sz="quarter" idx="10"/>
          </p:nvPr>
        </p:nvSpPr>
        <p:spPr/>
        <p:txBody>
          <a:bodyPr/>
          <a:lstStyle/>
          <a:p>
            <a:fld id="{35C409F2-1961-4DC6-9ECD-3338C0B14185}" type="slidenum">
              <a:rPr lang="en-US" smtClean="0"/>
              <a:pPr/>
              <a:t>64</a:t>
            </a:fld>
            <a:endParaRPr lang="en-US"/>
          </a:p>
        </p:txBody>
      </p:sp>
    </p:spTree>
    <p:extLst>
      <p:ext uri="{BB962C8B-B14F-4D97-AF65-F5344CB8AC3E}">
        <p14:creationId xmlns:p14="http://schemas.microsoft.com/office/powerpoint/2010/main" val="37098880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strength development characteristics of cement are determined by measuring the compressive</a:t>
            </a:r>
            <a:r>
              <a:rPr lang="en-US" baseline="0" dirty="0" smtClean="0"/>
              <a:t> strength of 50 millimeter, 2 inch, mortar cubes tested in accordance with ASTM C109.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65</a:t>
            </a:fld>
            <a:endParaRPr lang="en-US" dirty="0"/>
          </a:p>
        </p:txBody>
      </p:sp>
    </p:spTree>
    <p:extLst>
      <p:ext uri="{BB962C8B-B14F-4D97-AF65-F5344CB8AC3E}">
        <p14:creationId xmlns:p14="http://schemas.microsoft.com/office/powerpoint/2010/main" val="12592911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table shows the minimum compressive strength requirements as</a:t>
            </a:r>
            <a:r>
              <a:rPr lang="en-US" baseline="0" dirty="0" smtClean="0"/>
              <a:t> given in the various ASTM and AASHTO standards.  These requirements are typically exceeded comfortably.  In general, cement strengths cannot be used to predict concrete strengths with any degree of accuracy.</a:t>
            </a:r>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66</a:t>
            </a:fld>
            <a:endParaRPr lang="en-US" dirty="0"/>
          </a:p>
        </p:txBody>
      </p:sp>
    </p:spTree>
    <p:extLst>
      <p:ext uri="{BB962C8B-B14F-4D97-AF65-F5344CB8AC3E}">
        <p14:creationId xmlns:p14="http://schemas.microsoft.com/office/powerpoint/2010/main" val="24657417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chart illustrates the strength development for standard mortars with various types of </a:t>
            </a:r>
            <a:r>
              <a:rPr lang="en-US" baseline="0" dirty="0" err="1" smtClean="0"/>
              <a:t>portland</a:t>
            </a:r>
            <a:r>
              <a:rPr lang="en-US" baseline="0" dirty="0" smtClean="0"/>
              <a:t> cement.</a:t>
            </a:r>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67</a:t>
            </a:fld>
            <a:endParaRPr lang="en-US" dirty="0"/>
          </a:p>
        </p:txBody>
      </p:sp>
    </p:spTree>
    <p:extLst>
      <p:ext uri="{BB962C8B-B14F-4D97-AF65-F5344CB8AC3E}">
        <p14:creationId xmlns:p14="http://schemas.microsoft.com/office/powerpoint/2010/main" val="16067558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Arial" charset="0"/>
                <a:ea typeface="ＭＳ Ｐゴシック" pitchFamily="1" charset="-128"/>
                <a:cs typeface="+mn-cs"/>
              </a:rPr>
              <a:t>These charts show mean values of ASTM C109 mortar cube strengths from a 2004 survey. Range of reported values indicated by shaded areas, and mean values by the dashed lines.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68</a:t>
            </a:fld>
            <a:endParaRPr lang="en-US" dirty="0"/>
          </a:p>
        </p:txBody>
      </p:sp>
    </p:spTree>
    <p:extLst>
      <p:ext uri="{BB962C8B-B14F-4D97-AF65-F5344CB8AC3E}">
        <p14:creationId xmlns:p14="http://schemas.microsoft.com/office/powerpoint/2010/main" val="11079036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setting properties of hydraulic cement are measured to ensure that the cement is hydrating normally.  The term initial set refers to the time that elapses from the moment water is added until the paste ceases to be fluid and plastic.  The term final set refers to the time required for the paste to acquire a certain degree</a:t>
            </a:r>
            <a:r>
              <a:rPr lang="en-US" baseline="0" dirty="0" smtClean="0"/>
              <a:t> of hardness. The graph shows the t</a:t>
            </a:r>
            <a:r>
              <a:rPr lang="en-US" sz="1200" kern="1200" baseline="0" dirty="0" smtClean="0">
                <a:solidFill>
                  <a:schemeClr val="tx1"/>
                </a:solidFill>
                <a:latin typeface="Arial" charset="0"/>
                <a:ea typeface="ＭＳ Ｐゴシック" pitchFamily="1" charset="-128"/>
                <a:cs typeface="+mn-cs"/>
              </a:rPr>
              <a:t>ime of set for </a:t>
            </a:r>
            <a:r>
              <a:rPr lang="en-US" sz="1200" kern="1200" baseline="0" dirty="0" err="1" smtClean="0">
                <a:solidFill>
                  <a:schemeClr val="tx1"/>
                </a:solidFill>
                <a:latin typeface="Arial" charset="0"/>
                <a:ea typeface="ＭＳ Ｐゴシック" pitchFamily="1" charset="-128"/>
                <a:cs typeface="+mn-cs"/>
              </a:rPr>
              <a:t>portland</a:t>
            </a:r>
            <a:r>
              <a:rPr lang="en-US" sz="1200" kern="1200" baseline="0" dirty="0" smtClean="0">
                <a:solidFill>
                  <a:schemeClr val="tx1"/>
                </a:solidFill>
                <a:latin typeface="Arial" charset="0"/>
                <a:ea typeface="ＭＳ Ｐゴシック" pitchFamily="1" charset="-128"/>
                <a:cs typeface="+mn-cs"/>
              </a:rPr>
              <a:t> cements. Type IV setting times are based on limited data in </a:t>
            </a:r>
            <a:r>
              <a:rPr lang="en-US" sz="1200" kern="1200" baseline="0" dirty="0" err="1" smtClean="0">
                <a:solidFill>
                  <a:schemeClr val="tx1"/>
                </a:solidFill>
                <a:latin typeface="Arial" charset="0"/>
                <a:ea typeface="ＭＳ Ｐゴシック" pitchFamily="1" charset="-128"/>
                <a:cs typeface="+mn-cs"/>
              </a:rPr>
              <a:t>Gebhardt</a:t>
            </a:r>
            <a:r>
              <a:rPr lang="en-US" sz="1200" kern="1200" baseline="0" dirty="0" smtClean="0">
                <a:solidFill>
                  <a:schemeClr val="tx1"/>
                </a:solidFill>
                <a:latin typeface="Arial" charset="0"/>
                <a:ea typeface="ＭＳ Ｐゴシック" pitchFamily="1" charset="-128"/>
                <a:cs typeface="+mn-cs"/>
              </a:rPr>
              <a:t> (1995).</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69</a:t>
            </a:fld>
            <a:endParaRPr lang="en-US" dirty="0"/>
          </a:p>
        </p:txBody>
      </p:sp>
    </p:spTree>
    <p:extLst>
      <p:ext uri="{BB962C8B-B14F-4D97-AF65-F5344CB8AC3E}">
        <p14:creationId xmlns:p14="http://schemas.microsoft.com/office/powerpoint/2010/main" val="3721767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Cement manufacturing can be broken into four stages.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1. S</a:t>
            </a:r>
            <a:r>
              <a:rPr lang="en-US" dirty="0" smtClean="0"/>
              <a:t>elected raw materials are transported from the quarry and crushed to the size of a</a:t>
            </a:r>
            <a:r>
              <a:rPr lang="en-US" baseline="0" dirty="0" smtClean="0"/>
              <a:t> typical gravel.</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7</a:t>
            </a:fld>
            <a:endParaRPr lang="en-US" dirty="0"/>
          </a:p>
        </p:txBody>
      </p:sp>
    </p:spTree>
    <p:extLst>
      <p:ext uri="{BB962C8B-B14F-4D97-AF65-F5344CB8AC3E}">
        <p14:creationId xmlns:p14="http://schemas.microsoft.com/office/powerpoint/2010/main" val="33497217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Early stiffening is the early development of stiffness in the working characteristics or plasticity of cement paste, mortar, or concrete. This includes both false set and flash set.</a:t>
            </a:r>
          </a:p>
          <a:p>
            <a:endParaRPr lang="en-US" baseline="0" dirty="0" smtClean="0"/>
          </a:p>
          <a:p>
            <a:r>
              <a:rPr lang="en-US" baseline="0" dirty="0" smtClean="0"/>
              <a:t>False set is evidenced by a significant loss of plasticity shortly after mixing without the evolution of much heat.  This stiffening is caused by the rapid crystallization of interlocking needle-like secondary gypsum.  Additional mixing without added water breaks up these crystals to restore workability.  </a:t>
            </a:r>
          </a:p>
          <a:p>
            <a:r>
              <a:rPr lang="en-US" baseline="0" dirty="0" smtClean="0"/>
              <a:t>Flash set is evidenced by a rapid, early loss of workability, usually accompanied by the evolution of considerable heat.  This is caused by the hydration of tricalcium aluminate without sufficient amounts and proper types of sulfate.  Flash set cannot be dispelled and the plasticity cannot be regained without continued mixing with the addition of water.</a:t>
            </a:r>
            <a:endParaRPr lang="en-US" dirty="0"/>
          </a:p>
        </p:txBody>
      </p:sp>
      <p:sp>
        <p:nvSpPr>
          <p:cNvPr id="4" name="Slide Number Placeholder 3"/>
          <p:cNvSpPr>
            <a:spLocks noGrp="1"/>
          </p:cNvSpPr>
          <p:nvPr>
            <p:ph type="sldNum" sz="quarter" idx="10"/>
          </p:nvPr>
        </p:nvSpPr>
        <p:spPr/>
        <p:txBody>
          <a:bodyPr/>
          <a:lstStyle/>
          <a:p>
            <a:fld id="{35C409F2-1961-4DC6-9ECD-3338C0B14185}" type="slidenum">
              <a:rPr lang="en-US" smtClean="0"/>
              <a:pPr/>
              <a:t>70</a:t>
            </a:fld>
            <a:endParaRPr lang="en-US"/>
          </a:p>
        </p:txBody>
      </p:sp>
    </p:spTree>
    <p:extLst>
      <p:ext uri="{BB962C8B-B14F-4D97-AF65-F5344CB8AC3E}">
        <p14:creationId xmlns:p14="http://schemas.microsoft.com/office/powerpoint/2010/main" val="39224248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Portland cement consists of individual angular particles with a range of sizes.  Approximately 95% of the cement particles are smaller than 45 microns,</a:t>
            </a:r>
            <a:r>
              <a:rPr lang="en-US" baseline="0" dirty="0" smtClean="0"/>
              <a:t> with the average particle around 15 microns.  The graph on the right illustrates a typical particle size distribution for a Type I or Type II cement.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71</a:t>
            </a:fld>
            <a:endParaRPr lang="en-US" dirty="0"/>
          </a:p>
        </p:txBody>
      </p:sp>
    </p:spTree>
    <p:extLst>
      <p:ext uri="{BB962C8B-B14F-4D97-AF65-F5344CB8AC3E}">
        <p14:creationId xmlns:p14="http://schemas.microsoft.com/office/powerpoint/2010/main" val="27233270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Cement fineness is usually measured by the Blaine air-permeability test (ASTM C204), </a:t>
            </a:r>
            <a:r>
              <a:rPr lang="en-US" baseline="0" dirty="0" smtClean="0"/>
              <a:t>that indirectly measures the surface area of the cement particles per unit mass. Cements with finer particles have more surface area in square meters per kilogram of cement.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72</a:t>
            </a:fld>
            <a:endParaRPr lang="en-US" dirty="0"/>
          </a:p>
        </p:txBody>
      </p:sp>
    </p:spTree>
    <p:extLst>
      <p:ext uri="{BB962C8B-B14F-4D97-AF65-F5344CB8AC3E}">
        <p14:creationId xmlns:p14="http://schemas.microsoft.com/office/powerpoint/2010/main" val="14336090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45-micrometer sieve (left), and electronic particle size analyzers (right) can also be used to determine values for fineness, although the results are not equivalent among different test methods.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73</a:t>
            </a:fld>
            <a:endParaRPr lang="en-US" dirty="0"/>
          </a:p>
        </p:txBody>
      </p:sp>
    </p:spTree>
    <p:extLst>
      <p:ext uri="{BB962C8B-B14F-4D97-AF65-F5344CB8AC3E}">
        <p14:creationId xmlns:p14="http://schemas.microsoft.com/office/powerpoint/2010/main" val="20415070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Consistency refers to the relative mobility of a freshly</a:t>
            </a:r>
            <a:r>
              <a:rPr lang="en-US" baseline="0" dirty="0" smtClean="0"/>
              <a:t> mixed cement paste or mortar or to its ability to flow. During cement testing, pastes are mixed to normal consistency as defined by a penetration of 10±1 mm of the </a:t>
            </a:r>
            <a:r>
              <a:rPr lang="en-US" baseline="0" dirty="0" err="1" smtClean="0"/>
              <a:t>Vicat</a:t>
            </a:r>
            <a:r>
              <a:rPr lang="en-US" baseline="0" dirty="0" smtClean="0"/>
              <a:t> plunger(ASTM C187).</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Arial" charset="0"/>
                <a:ea typeface="ＭＳ Ｐゴシック" pitchFamily="1" charset="-128"/>
                <a:cs typeface="+mn-cs"/>
              </a:rPr>
              <a:t>Consistency test for mortar using the flow table in accordance with ASTM C230. The mortar is placed in a small brass mold centered on the table (inset). For skin safety the technician wears protective gloves while handling the mortar. After the mold is removed and the table undergoes a succession of drops, the diameter of the pat is measured to determine consistency.</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74</a:t>
            </a:fld>
            <a:endParaRPr lang="en-US" dirty="0"/>
          </a:p>
        </p:txBody>
      </p:sp>
    </p:spTree>
    <p:extLst>
      <p:ext uri="{BB962C8B-B14F-4D97-AF65-F5344CB8AC3E}">
        <p14:creationId xmlns:p14="http://schemas.microsoft.com/office/powerpoint/2010/main" val="8539541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table shows a summary of heat of hydration data obtained during a survey in 2007.  The units are kilojoules per kilogram.  These</a:t>
            </a:r>
            <a:r>
              <a:rPr lang="en-US" baseline="0" dirty="0" smtClean="0"/>
              <a:t> limited data show that Type III, high early strength, cement has a higher heat of hydration than other types.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75</a:t>
            </a:fld>
            <a:endParaRPr lang="en-US" dirty="0"/>
          </a:p>
        </p:txBody>
      </p:sp>
    </p:spTree>
    <p:extLst>
      <p:ext uri="{BB962C8B-B14F-4D97-AF65-F5344CB8AC3E}">
        <p14:creationId xmlns:p14="http://schemas.microsoft.com/office/powerpoint/2010/main" val="13045030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Arial" charset="0"/>
                <a:ea typeface="ＭＳ Ｐゴシック" pitchFamily="1" charset="-128"/>
                <a:cs typeface="+mn-cs"/>
              </a:rPr>
              <a:t>This graph shows heat evolution as a function of time for cement paste. Stage 1 is heat of wetting or initial hydrolysis (C3A and C3S hydration).</a:t>
            </a:r>
          </a:p>
          <a:p>
            <a:r>
              <a:rPr lang="en-US" sz="1200" kern="1200" baseline="0" dirty="0" smtClean="0">
                <a:solidFill>
                  <a:schemeClr val="tx1"/>
                </a:solidFill>
                <a:latin typeface="Arial" charset="0"/>
                <a:ea typeface="ＭＳ Ｐゴシック" pitchFamily="1" charset="-128"/>
                <a:cs typeface="+mn-cs"/>
              </a:rPr>
              <a:t>Stage 2 is a dormant period related to initial set. Stage 3 is an accelerated reaction of the hydration products that determines rate of</a:t>
            </a:r>
          </a:p>
          <a:p>
            <a:r>
              <a:rPr lang="en-US" sz="1200" kern="1200" baseline="0" dirty="0" smtClean="0">
                <a:solidFill>
                  <a:schemeClr val="tx1"/>
                </a:solidFill>
                <a:latin typeface="Arial" charset="0"/>
                <a:ea typeface="ＭＳ Ｐゴシック" pitchFamily="1" charset="-128"/>
                <a:cs typeface="+mn-cs"/>
              </a:rPr>
              <a:t>hardening and final set. Stage 4 decelerates formation of hydration products and determines the rate of early strength gain. Stage 5 is a</a:t>
            </a:r>
          </a:p>
          <a:p>
            <a:r>
              <a:rPr lang="en-US" sz="1200" kern="1200" baseline="0" dirty="0" smtClean="0">
                <a:solidFill>
                  <a:schemeClr val="tx1"/>
                </a:solidFill>
                <a:latin typeface="Arial" charset="0"/>
                <a:ea typeface="ＭＳ Ｐゴシック" pitchFamily="1" charset="-128"/>
                <a:cs typeface="+mn-cs"/>
              </a:rPr>
              <a:t>slow, steady formation of hydration products establishing the rate of later strength gain.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76</a:t>
            </a:fld>
            <a:endParaRPr lang="en-US" dirty="0"/>
          </a:p>
        </p:txBody>
      </p:sp>
    </p:spTree>
    <p:extLst>
      <p:ext uri="{BB962C8B-B14F-4D97-AF65-F5344CB8AC3E}">
        <p14:creationId xmlns:p14="http://schemas.microsoft.com/office/powerpoint/2010/main" val="11533438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Loss on ignition of </a:t>
            </a:r>
            <a:r>
              <a:rPr lang="en-US" dirty="0" err="1" smtClean="0"/>
              <a:t>portland</a:t>
            </a:r>
            <a:r>
              <a:rPr lang="en-US" dirty="0" smtClean="0"/>
              <a:t> cement is determined by heating a cement sample of known weight up to a temperature between 900 and</a:t>
            </a:r>
            <a:r>
              <a:rPr lang="en-US" baseline="0" dirty="0" smtClean="0"/>
              <a:t> 1000 degrees Celsius until a constant weight is obtained. The weight loss of the sample is then determined. </a:t>
            </a:r>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77</a:t>
            </a:fld>
            <a:endParaRPr lang="en-US" dirty="0"/>
          </a:p>
        </p:txBody>
      </p:sp>
    </p:spTree>
    <p:extLst>
      <p:ext uri="{BB962C8B-B14F-4D97-AF65-F5344CB8AC3E}">
        <p14:creationId xmlns:p14="http://schemas.microsoft.com/office/powerpoint/2010/main" val="11947823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Arial" charset="0"/>
                <a:ea typeface="ＭＳ Ｐゴシック" pitchFamily="1" charset="-128"/>
                <a:cs typeface="+mn-cs"/>
              </a:rPr>
              <a:t>Density of cement can be determined by (left) using a Le </a:t>
            </a:r>
            <a:r>
              <a:rPr lang="en-US" sz="1200" kern="1200" baseline="0" dirty="0" err="1" smtClean="0">
                <a:solidFill>
                  <a:schemeClr val="tx1"/>
                </a:solidFill>
                <a:latin typeface="Arial" charset="0"/>
                <a:ea typeface="ＭＳ Ｐゴシック" pitchFamily="1" charset="-128"/>
                <a:cs typeface="+mn-cs"/>
              </a:rPr>
              <a:t>Chatelier</a:t>
            </a:r>
            <a:r>
              <a:rPr lang="en-US" sz="1200" kern="1200" baseline="0" dirty="0" smtClean="0">
                <a:solidFill>
                  <a:schemeClr val="tx1"/>
                </a:solidFill>
                <a:latin typeface="Arial" charset="0"/>
                <a:ea typeface="ＭＳ Ｐゴシック" pitchFamily="1" charset="-128"/>
                <a:cs typeface="+mn-cs"/>
              </a:rPr>
              <a:t> flask and kerosene or by (right) using a helium pycnometer.</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78</a:t>
            </a:fld>
            <a:endParaRPr lang="en-US" dirty="0"/>
          </a:p>
        </p:txBody>
      </p:sp>
    </p:spTree>
    <p:extLst>
      <p:ext uri="{BB962C8B-B14F-4D97-AF65-F5344CB8AC3E}">
        <p14:creationId xmlns:p14="http://schemas.microsoft.com/office/powerpoint/2010/main" val="42717940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bulk density of cement is defined as the mass of cement particles plus air between particles per unit volume. </a:t>
            </a:r>
            <a:r>
              <a:rPr lang="en-US" baseline="0" dirty="0" smtClean="0"/>
              <a:t>Both beakers in this picture contain 500 grams of cement.  The beaker on the left has a lower bulk density and the beaker on the right has a higher bulk density.  The increase in bulk density was achieved through slight vibration.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79</a:t>
            </a:fld>
            <a:endParaRPr lang="en-US" dirty="0"/>
          </a:p>
        </p:txBody>
      </p:sp>
    </p:spTree>
    <p:extLst>
      <p:ext uri="{BB962C8B-B14F-4D97-AF65-F5344CB8AC3E}">
        <p14:creationId xmlns:p14="http://schemas.microsoft.com/office/powerpoint/2010/main" val="324419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Limestone, a primary raw material providing calcium</a:t>
            </a:r>
            <a:r>
              <a:rPr lang="en-US" baseline="0" dirty="0" smtClean="0"/>
              <a:t> in making cement, is quarried near the cement plant (left). Quarry rock is trucked to the primary crusher (right). </a:t>
            </a:r>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8</a:t>
            </a:fld>
            <a:endParaRPr lang="en-US" dirty="0"/>
          </a:p>
        </p:txBody>
      </p:sp>
    </p:spTree>
    <p:extLst>
      <p:ext uri="{BB962C8B-B14F-4D97-AF65-F5344CB8AC3E}">
        <p14:creationId xmlns:p14="http://schemas.microsoft.com/office/powerpoint/2010/main" val="29087722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Arial" charset="0"/>
                <a:ea typeface="ＭＳ Ｐゴシック" pitchFamily="1" charset="-128"/>
                <a:cs typeface="+mn-cs"/>
              </a:rPr>
              <a:t>Thermogravimetric analysis (TGA) is a technique that measures the mass (weight) of a sample as it is being heated (or cooled) at a controlled rate.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80</a:t>
            </a:fld>
            <a:endParaRPr lang="en-US" dirty="0"/>
          </a:p>
        </p:txBody>
      </p:sp>
    </p:spTree>
    <p:extLst>
      <p:ext uri="{BB962C8B-B14F-4D97-AF65-F5344CB8AC3E}">
        <p14:creationId xmlns:p14="http://schemas.microsoft.com/office/powerpoint/2010/main" val="29308117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Arial" charset="0"/>
                <a:ea typeface="ＭＳ Ｐゴシック" pitchFamily="1" charset="-128"/>
                <a:cs typeface="+mn-cs"/>
              </a:rPr>
              <a:t>In differential scanning calorimetry (DSC), the heat absorbed or released is measured directly as a function of temperature or time and compared to a reference. Like DTA, DSC can be used to determine what phases are present at different stages of hydration.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Arial" charset="0"/>
                <a:ea typeface="ＭＳ Ｐゴシック" pitchFamily="1" charset="-128"/>
                <a:cs typeface="+mn-cs"/>
              </a:rPr>
              <a:t>The chart shows a differential scanning calorimetry </a:t>
            </a:r>
            <a:r>
              <a:rPr lang="en-US" sz="1200" kern="1200" baseline="0" dirty="0" err="1" smtClean="0">
                <a:solidFill>
                  <a:schemeClr val="tx1"/>
                </a:solidFill>
                <a:latin typeface="Arial" charset="0"/>
                <a:ea typeface="ＭＳ Ｐゴシック" pitchFamily="1" charset="-128"/>
                <a:cs typeface="+mn-cs"/>
              </a:rPr>
              <a:t>thermogram</a:t>
            </a:r>
            <a:r>
              <a:rPr lang="en-US" sz="1200" kern="1200" baseline="0" dirty="0" smtClean="0">
                <a:solidFill>
                  <a:schemeClr val="tx1"/>
                </a:solidFill>
                <a:latin typeface="Arial" charset="0"/>
                <a:ea typeface="ＭＳ Ｐゴシック" pitchFamily="1" charset="-128"/>
                <a:cs typeface="+mn-cs"/>
              </a:rPr>
              <a:t> of a </a:t>
            </a:r>
            <a:r>
              <a:rPr lang="en-US" sz="1200" kern="1200" baseline="0" dirty="0" err="1" smtClean="0">
                <a:solidFill>
                  <a:schemeClr val="tx1"/>
                </a:solidFill>
                <a:latin typeface="Arial" charset="0"/>
                <a:ea typeface="ＭＳ Ｐゴシック" pitchFamily="1" charset="-128"/>
                <a:cs typeface="+mn-cs"/>
              </a:rPr>
              <a:t>portland</a:t>
            </a:r>
            <a:r>
              <a:rPr lang="en-US" sz="1200" kern="1200" baseline="0" dirty="0" smtClean="0">
                <a:solidFill>
                  <a:schemeClr val="tx1"/>
                </a:solidFill>
                <a:latin typeface="Arial" charset="0"/>
                <a:ea typeface="ＭＳ Ｐゴシック" pitchFamily="1" charset="-128"/>
                <a:cs typeface="+mn-cs"/>
              </a:rPr>
              <a:t> cement paste after (a) 15 minutes and (b) 24 hours of hydration. C = calcium hydroxide; E = </a:t>
            </a:r>
            <a:r>
              <a:rPr lang="en-US" sz="1200" kern="1200" baseline="0" dirty="0" err="1" smtClean="0">
                <a:solidFill>
                  <a:schemeClr val="tx1"/>
                </a:solidFill>
                <a:latin typeface="Arial" charset="0"/>
                <a:ea typeface="ＭＳ Ｐゴシック" pitchFamily="1" charset="-128"/>
                <a:cs typeface="+mn-cs"/>
              </a:rPr>
              <a:t>ettringite</a:t>
            </a:r>
            <a:r>
              <a:rPr lang="en-US" sz="1200" kern="1200" baseline="0" dirty="0" smtClean="0">
                <a:solidFill>
                  <a:schemeClr val="tx1"/>
                </a:solidFill>
                <a:latin typeface="Arial" charset="0"/>
                <a:ea typeface="ＭＳ Ｐゴシック" pitchFamily="1" charset="-128"/>
                <a:cs typeface="+mn-cs"/>
              </a:rPr>
              <a:t>; G = gypsum; and S = </a:t>
            </a:r>
            <a:r>
              <a:rPr lang="en-US" sz="1200" kern="1200" baseline="0" dirty="0" err="1" smtClean="0">
                <a:solidFill>
                  <a:schemeClr val="tx1"/>
                </a:solidFill>
                <a:latin typeface="Arial" charset="0"/>
                <a:ea typeface="ＭＳ Ｐゴシック" pitchFamily="1" charset="-128"/>
                <a:cs typeface="+mn-cs"/>
              </a:rPr>
              <a:t>syngenite</a:t>
            </a:r>
            <a:r>
              <a:rPr lang="en-US" sz="1200" kern="1200" baseline="0" dirty="0" smtClean="0">
                <a:solidFill>
                  <a:schemeClr val="tx1"/>
                </a:solidFill>
                <a:latin typeface="Arial" charset="0"/>
                <a:ea typeface="ＭＳ Ｐゴシック" pitchFamily="1" charset="-128"/>
                <a:cs typeface="+mn-cs"/>
              </a:rPr>
              <a: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81</a:t>
            </a:fld>
            <a:endParaRPr lang="en-US" dirty="0"/>
          </a:p>
        </p:txBody>
      </p:sp>
    </p:spTree>
    <p:extLst>
      <p:ext uri="{BB962C8B-B14F-4D97-AF65-F5344CB8AC3E}">
        <p14:creationId xmlns:p14="http://schemas.microsoft.com/office/powerpoint/2010/main" val="412163630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ＭＳ Ｐゴシック" pitchFamily="1" charset="-128"/>
                <a:cs typeface="+mn-cs"/>
              </a:rPr>
              <a:t>Example two-dimensional digital microstructures showing four stages of hydration in a microstructural model of C</a:t>
            </a:r>
            <a:r>
              <a:rPr lang="en-US" sz="1200" b="0" i="0" u="none" strike="noStrike" kern="1200" baseline="-25000" dirty="0" smtClean="0">
                <a:solidFill>
                  <a:schemeClr val="tx1"/>
                </a:solidFill>
                <a:latin typeface="Arial" charset="0"/>
                <a:ea typeface="ＭＳ Ｐゴシック" pitchFamily="1" charset="-128"/>
                <a:cs typeface="+mn-cs"/>
              </a:rPr>
              <a:t>3</a:t>
            </a:r>
            <a:r>
              <a:rPr lang="en-US" sz="1200" b="0" i="0" u="none" strike="noStrike" kern="1200" baseline="0" dirty="0" smtClean="0">
                <a:solidFill>
                  <a:schemeClr val="tx1"/>
                </a:solidFill>
                <a:latin typeface="Arial" charset="0"/>
                <a:ea typeface="ＭＳ Ｐゴシック" pitchFamily="1" charset="-128"/>
                <a:cs typeface="+mn-cs"/>
              </a:rPr>
              <a:t>S hydration. The degrees of hydration are: (furthest left) – 0 %, (middle left) – 20 %, (middle right) – 50%, (furthest right) – 87%. In these images, colors are assigned as follows:</a:t>
            </a:r>
          </a:p>
          <a:p>
            <a:r>
              <a:rPr lang="en-US" sz="1200" b="0" i="0" u="none" strike="noStrike" kern="1200" baseline="0" dirty="0" smtClean="0">
                <a:solidFill>
                  <a:schemeClr val="tx1"/>
                </a:solidFill>
                <a:latin typeface="Arial" charset="0"/>
                <a:ea typeface="ＭＳ Ｐゴシック" pitchFamily="1" charset="-128"/>
                <a:cs typeface="+mn-cs"/>
              </a:rPr>
              <a:t>Red = unreacted cement, blue = CH, yellow = C-S-H, and black = porosity (</a:t>
            </a:r>
            <a:r>
              <a:rPr lang="en-US" sz="1200" b="0" i="0" u="none" strike="noStrike" kern="1200" baseline="0" dirty="0" err="1" smtClean="0">
                <a:solidFill>
                  <a:schemeClr val="tx1"/>
                </a:solidFill>
                <a:latin typeface="Arial" charset="0"/>
                <a:ea typeface="ＭＳ Ｐゴシック" pitchFamily="1" charset="-128"/>
                <a:cs typeface="+mn-cs"/>
              </a:rPr>
              <a:t>Garboczi</a:t>
            </a:r>
            <a:r>
              <a:rPr lang="en-US" sz="1200" b="0" i="0" u="none" strike="noStrike" kern="1200" baseline="0" dirty="0" smtClean="0">
                <a:solidFill>
                  <a:schemeClr val="tx1"/>
                </a:solidFill>
                <a:latin typeface="Arial" charset="0"/>
                <a:ea typeface="ＭＳ Ｐゴシック" pitchFamily="1" charset="-128"/>
                <a:cs typeface="+mn-cs"/>
              </a:rPr>
              <a:t> and others 2014).</a:t>
            </a:r>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82</a:t>
            </a:fld>
            <a:endParaRPr lang="en-US" dirty="0"/>
          </a:p>
        </p:txBody>
      </p:sp>
    </p:spTree>
    <p:extLst>
      <p:ext uri="{BB962C8B-B14F-4D97-AF65-F5344CB8AC3E}">
        <p14:creationId xmlns:p14="http://schemas.microsoft.com/office/powerpoint/2010/main" val="23655652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Around 100 million metric tons of</a:t>
            </a:r>
            <a:r>
              <a:rPr lang="en-US" baseline="0" dirty="0" smtClean="0"/>
              <a:t> cement are shipped per year throughout the United states. Most </a:t>
            </a:r>
            <a:r>
              <a:rPr lang="en-US" baseline="0" dirty="0" err="1" smtClean="0"/>
              <a:t>portland</a:t>
            </a:r>
            <a:r>
              <a:rPr lang="en-US" baseline="0" dirty="0" smtClean="0"/>
              <a:t> cements are shipped in bulk by rail, truck, barge, or ship.  Bulk cement is measured by the metric ton or short ton.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83</a:t>
            </a:fld>
            <a:endParaRPr lang="en-US" dirty="0"/>
          </a:p>
        </p:txBody>
      </p:sp>
    </p:spTree>
    <p:extLst>
      <p:ext uri="{BB962C8B-B14F-4D97-AF65-F5344CB8AC3E}">
        <p14:creationId xmlns:p14="http://schemas.microsoft.com/office/powerpoint/2010/main" val="360753551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Arial" charset="0"/>
                <a:ea typeface="ＭＳ Ｐゴシック" pitchFamily="1" charset="-128"/>
                <a:cs typeface="+mn-cs"/>
              </a:rPr>
              <a:t>A small amount of cement is shipped in bags, primarily for masonry applications and for small projects.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84</a:t>
            </a:fld>
            <a:endParaRPr lang="en-US" dirty="0"/>
          </a:p>
        </p:txBody>
      </p:sp>
    </p:spTree>
    <p:extLst>
      <p:ext uri="{BB962C8B-B14F-4D97-AF65-F5344CB8AC3E}">
        <p14:creationId xmlns:p14="http://schemas.microsoft.com/office/powerpoint/2010/main" val="16317510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Cement is a moisture-sensitive material.; while dry,</a:t>
            </a:r>
            <a:r>
              <a:rPr lang="en-US" baseline="0" dirty="0" smtClean="0"/>
              <a:t> it will retain its quality indefinitely. When stored outdoors, bags should be placed on pallets and covered with a waterproof covering.</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85</a:t>
            </a:fld>
            <a:endParaRPr lang="en-US" dirty="0"/>
          </a:p>
        </p:txBody>
      </p:sp>
    </p:spTree>
    <p:extLst>
      <p:ext uri="{BB962C8B-B14F-4D97-AF65-F5344CB8AC3E}">
        <p14:creationId xmlns:p14="http://schemas.microsoft.com/office/powerpoint/2010/main" val="10760465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cement clinker is pulverized in the grinding mill during cement manufacture, the friction of the particle grinding mechanism generates heat.  This heat dissipates slowly while the cement is in storage.  During the summer months when demand is high, cement may still be hot when delivered to a ready mixed concrete plant or jobsite.  However,</a:t>
            </a:r>
            <a:r>
              <a:rPr lang="en-US" baseline="0" dirty="0" smtClean="0"/>
              <a:t> tests have shown that the effect of hot cement on the workability and strength development of concrete is negligible.</a:t>
            </a:r>
            <a:endParaRPr lang="en-US" dirty="0"/>
          </a:p>
        </p:txBody>
      </p:sp>
      <p:sp>
        <p:nvSpPr>
          <p:cNvPr id="4" name="Slide Number Placeholder 3"/>
          <p:cNvSpPr>
            <a:spLocks noGrp="1"/>
          </p:cNvSpPr>
          <p:nvPr>
            <p:ph type="sldNum" sz="quarter" idx="10"/>
          </p:nvPr>
        </p:nvSpPr>
        <p:spPr/>
        <p:txBody>
          <a:bodyPr/>
          <a:lstStyle/>
          <a:p>
            <a:fld id="{35C409F2-1961-4DC6-9ECD-3338C0B14185}" type="slidenum">
              <a:rPr lang="en-US" smtClean="0"/>
              <a:pPr/>
              <a:t>86</a:t>
            </a:fld>
            <a:endParaRPr lang="en-US"/>
          </a:p>
        </p:txBody>
      </p:sp>
    </p:spTree>
    <p:extLst>
      <p:ext uri="{BB962C8B-B14F-4D97-AF65-F5344CB8AC3E}">
        <p14:creationId xmlns:p14="http://schemas.microsoft.com/office/powerpoint/2010/main" val="185862598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summary, this module provided an overview of the manufacture of portland cement and the role of cement in sustainable development. The different types of hydraulic cement available in the United States and how to select and specify them was also covered, </a:t>
            </a:r>
            <a:r>
              <a:rPr lang="en-US" baseline="0" dirty="0" smtClean="0"/>
              <a:t>followed by an in depth look at the chemistry of portland cement and the physical properties of portland cement and the associated tests, including thermal analysis and virtual testing.</a:t>
            </a:r>
            <a:endParaRPr lang="en-US" dirty="0"/>
          </a:p>
        </p:txBody>
      </p:sp>
      <p:sp>
        <p:nvSpPr>
          <p:cNvPr id="4" name="Slide Number Placeholder 3"/>
          <p:cNvSpPr>
            <a:spLocks noGrp="1"/>
          </p:cNvSpPr>
          <p:nvPr>
            <p:ph type="sldNum" sz="quarter" idx="10"/>
          </p:nvPr>
        </p:nvSpPr>
        <p:spPr/>
        <p:txBody>
          <a:bodyPr/>
          <a:lstStyle/>
          <a:p>
            <a:fld id="{35C409F2-1961-4DC6-9ECD-3338C0B14185}" type="slidenum">
              <a:rPr lang="en-US" smtClean="0"/>
              <a:pPr/>
              <a:t>87</a:t>
            </a:fld>
            <a:endParaRPr lang="en-US"/>
          </a:p>
        </p:txBody>
      </p:sp>
    </p:spTree>
    <p:extLst>
      <p:ext uri="{BB962C8B-B14F-4D97-AF65-F5344CB8AC3E}">
        <p14:creationId xmlns:p14="http://schemas.microsoft.com/office/powerpoint/2010/main" val="31874966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3CE5A558-66E9-49B7-8A13-DD5681BF8721}" type="slidenum">
              <a:rPr lang="en-US"/>
              <a:pPr/>
              <a:t>88</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104395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r>
              <a:rPr lang="en-US" baseline="0" dirty="0" smtClean="0"/>
              <a:t> </a:t>
            </a:r>
            <a:r>
              <a:rPr lang="en-US" dirty="0" smtClean="0"/>
              <a:t>The stone is then milled and proportioned so that the resulting</a:t>
            </a:r>
            <a:r>
              <a:rPr lang="en-US" baseline="0" dirty="0" smtClean="0"/>
              <a:t> mixture has the desired chemical composition.  </a:t>
            </a:r>
            <a:endParaRPr lang="en-US" dirty="0"/>
          </a:p>
        </p:txBody>
      </p:sp>
      <p:sp>
        <p:nvSpPr>
          <p:cNvPr id="4" name="Slide Number Placeholder 3"/>
          <p:cNvSpPr>
            <a:spLocks noGrp="1"/>
          </p:cNvSpPr>
          <p:nvPr>
            <p:ph type="sldNum" sz="quarter" idx="10"/>
          </p:nvPr>
        </p:nvSpPr>
        <p:spPr/>
        <p:txBody>
          <a:bodyPr/>
          <a:lstStyle/>
          <a:p>
            <a:pPr>
              <a:defRPr/>
            </a:pPr>
            <a:fld id="{3116968E-A47D-433E-9F1E-13B567A9FFB0}" type="slidenum">
              <a:rPr lang="en-US" smtClean="0"/>
              <a:pPr>
                <a:defRPr/>
              </a:pPr>
              <a:t>9</a:t>
            </a:fld>
            <a:endParaRPr lang="en-US" dirty="0"/>
          </a:p>
        </p:txBody>
      </p:sp>
    </p:spTree>
    <p:extLst>
      <p:ext uri="{BB962C8B-B14F-4D97-AF65-F5344CB8AC3E}">
        <p14:creationId xmlns:p14="http://schemas.microsoft.com/office/powerpoint/2010/main" val="4143358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bullets">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52400" y="1200840"/>
            <a:ext cx="7772400" cy="683044"/>
          </a:xfrm>
        </p:spPr>
        <p:txBody>
          <a:bodyPr>
            <a:normAutofit/>
          </a:bodyPr>
          <a:lstStyle>
            <a:lvl1pPr algn="l">
              <a:defRPr sz="3600" b="1" baseline="0">
                <a:solidFill>
                  <a:schemeClr val="tx2"/>
                </a:solidFill>
                <a:effectLst>
                  <a:outerShdw blurRad="38100" dist="38100" dir="2700000" algn="tl">
                    <a:srgbClr val="000000">
                      <a:alpha val="43137"/>
                    </a:srgbClr>
                  </a:outerShdw>
                </a:effectLst>
              </a:defRPr>
            </a:lvl1pPr>
          </a:lstStyle>
          <a:p>
            <a:r>
              <a:rPr lang="en-US" dirty="0" smtClean="0"/>
              <a:t>Click to Modify Title</a:t>
            </a:r>
            <a:endParaRPr lang="en-US" noProof="0" dirty="0"/>
          </a:p>
        </p:txBody>
      </p:sp>
      <p:sp>
        <p:nvSpPr>
          <p:cNvPr id="10" name="Espace réservé du contenu 2"/>
          <p:cNvSpPr>
            <a:spLocks noGrp="1"/>
          </p:cNvSpPr>
          <p:nvPr>
            <p:ph idx="1"/>
          </p:nvPr>
        </p:nvSpPr>
        <p:spPr>
          <a:xfrm>
            <a:off x="225380" y="2332038"/>
            <a:ext cx="8229600" cy="390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dirty="0"/>
          </a:p>
        </p:txBody>
      </p:sp>
      <p:sp>
        <p:nvSpPr>
          <p:cNvPr id="11" name="Date Placeholder 10"/>
          <p:cNvSpPr>
            <a:spLocks noGrp="1"/>
          </p:cNvSpPr>
          <p:nvPr>
            <p:ph type="dt" sz="half" idx="10"/>
          </p:nvPr>
        </p:nvSpPr>
        <p:spPr/>
        <p:txBody>
          <a:bodyPr/>
          <a:lstStyle/>
          <a:p>
            <a:endParaRPr lang="fr-FR" dirty="0"/>
          </a:p>
        </p:txBody>
      </p:sp>
      <p:sp>
        <p:nvSpPr>
          <p:cNvPr id="12" name="Slide Number Placeholder 11"/>
          <p:cNvSpPr>
            <a:spLocks noGrp="1"/>
          </p:cNvSpPr>
          <p:nvPr>
            <p:ph type="sldNum" sz="quarter" idx="11"/>
          </p:nvPr>
        </p:nvSpPr>
        <p:spPr/>
        <p:txBody>
          <a:bodyPr/>
          <a:lstStyle/>
          <a:p>
            <a:fld id="{FAC80817-2F0F-D446-A273-1ACB09D47865}" type="slidenum">
              <a:rPr lang="fr-FR" smtClean="0"/>
              <a:pPr/>
              <a:t>‹#›</a:t>
            </a:fld>
            <a:endParaRPr lang="fr-FR" dirty="0"/>
          </a:p>
        </p:txBody>
      </p:sp>
      <p:sp>
        <p:nvSpPr>
          <p:cNvPr id="13" name="Footer Placeholder 12"/>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2704385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73100" y="914400"/>
            <a:ext cx="7772400" cy="1066800"/>
          </a:xfrm>
        </p:spPr>
        <p:txBody>
          <a:bodyPr>
            <a:normAutofit/>
          </a:bodyPr>
          <a:lstStyle>
            <a:lvl1pPr algn="l">
              <a:defRPr sz="3600" b="1">
                <a:solidFill>
                  <a:schemeClr val="tx2"/>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685800" y="1981200"/>
            <a:ext cx="3810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Media Placeholder 3"/>
          <p:cNvSpPr>
            <a:spLocks noGrp="1"/>
          </p:cNvSpPr>
          <p:nvPr>
            <p:ph type="media" sz="half" idx="2"/>
          </p:nvPr>
        </p:nvSpPr>
        <p:spPr>
          <a:xfrm>
            <a:off x="4648200" y="1981200"/>
            <a:ext cx="3810000" cy="4419600"/>
          </a:xfrm>
        </p:spPr>
        <p:txBody>
          <a:bodyPr/>
          <a:lstStyle/>
          <a:p>
            <a:pPr lvl="0"/>
            <a:r>
              <a:rPr lang="en-US" noProof="0" smtClean="0"/>
              <a:t>Click icon to add media</a:t>
            </a:r>
            <a:endParaRPr lang="en-US" noProof="0" dirty="0"/>
          </a:p>
        </p:txBody>
      </p:sp>
      <p:sp>
        <p:nvSpPr>
          <p:cNvPr id="5" name="Date Placeholder 4"/>
          <p:cNvSpPr>
            <a:spLocks noGrp="1"/>
          </p:cNvSpPr>
          <p:nvPr>
            <p:ph type="dt" sz="half" idx="10"/>
          </p:nvPr>
        </p:nvSpPr>
        <p:spPr/>
        <p:txBody>
          <a:bodyPr/>
          <a:lstStyle/>
          <a:p>
            <a:endParaRPr lang="fr-FR" dirty="0"/>
          </a:p>
        </p:txBody>
      </p:sp>
      <p:sp>
        <p:nvSpPr>
          <p:cNvPr id="6" name="Slide Number Placeholder 5"/>
          <p:cNvSpPr>
            <a:spLocks noGrp="1"/>
          </p:cNvSpPr>
          <p:nvPr>
            <p:ph type="sldNum" sz="quarter" idx="11"/>
          </p:nvPr>
        </p:nvSpPr>
        <p:spPr/>
        <p:txBody>
          <a:bodyPr/>
          <a:lstStyle/>
          <a:p>
            <a:fld id="{FAC80817-2F0F-D446-A273-1ACB09D47865}" type="slidenum">
              <a:rPr lang="fr-FR" smtClean="0"/>
              <a:pPr/>
              <a:t>‹#›</a:t>
            </a:fld>
            <a:endParaRPr lang="fr-FR" dirty="0"/>
          </a:p>
        </p:txBody>
      </p:sp>
      <p:sp>
        <p:nvSpPr>
          <p:cNvPr id="7" name="Footer Placeholder 6"/>
          <p:cNvSpPr>
            <a:spLocks noGrp="1"/>
          </p:cNvSpPr>
          <p:nvPr>
            <p:ph type="ftr" sz="quarter" idx="12"/>
          </p:nvPr>
        </p:nvSpPr>
        <p:spPr/>
        <p:txBody>
          <a:bodyPr/>
          <a:lstStyle/>
          <a:p>
            <a:endParaRPr lang="fr-F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73100" y="914400"/>
            <a:ext cx="7772400" cy="1066800"/>
          </a:xfrm>
        </p:spPr>
        <p:txBody>
          <a:bodyPr>
            <a:normAutofit/>
          </a:bodyPr>
          <a:lstStyle>
            <a:lvl1pPr algn="l">
              <a:defRPr sz="3600" b="1">
                <a:solidFill>
                  <a:schemeClr val="tx2"/>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hart Placeholder 2"/>
          <p:cNvSpPr>
            <a:spLocks noGrp="1"/>
          </p:cNvSpPr>
          <p:nvPr>
            <p:ph type="chart" idx="1"/>
          </p:nvPr>
        </p:nvSpPr>
        <p:spPr>
          <a:xfrm>
            <a:off x="685800" y="1981200"/>
            <a:ext cx="7772400" cy="4419600"/>
          </a:xfrm>
        </p:spPr>
        <p:txBody>
          <a:bodyPr/>
          <a:lstStyle/>
          <a:p>
            <a:pPr lvl="0"/>
            <a:r>
              <a:rPr lang="en-US" noProof="0" smtClean="0"/>
              <a:t>Click icon to add chart</a:t>
            </a:r>
            <a:endParaRPr lang="en-US" noProof="0" dirty="0" smtClean="0"/>
          </a:p>
        </p:txBody>
      </p:sp>
      <p:sp>
        <p:nvSpPr>
          <p:cNvPr id="4" name="Date Placeholder 3"/>
          <p:cNvSpPr>
            <a:spLocks noGrp="1"/>
          </p:cNvSpPr>
          <p:nvPr>
            <p:ph type="dt" sz="half" idx="10"/>
          </p:nvPr>
        </p:nvSpPr>
        <p:spPr/>
        <p:txBody>
          <a:bodyPr/>
          <a:lstStyle/>
          <a:p>
            <a:endParaRPr lang="fr-FR" dirty="0"/>
          </a:p>
        </p:txBody>
      </p:sp>
      <p:sp>
        <p:nvSpPr>
          <p:cNvPr id="5" name="Slide Number Placeholder 4"/>
          <p:cNvSpPr>
            <a:spLocks noGrp="1"/>
          </p:cNvSpPr>
          <p:nvPr>
            <p:ph type="sldNum" sz="quarter" idx="11"/>
          </p:nvPr>
        </p:nvSpPr>
        <p:spPr/>
        <p:txBody>
          <a:bodyPr/>
          <a:lstStyle/>
          <a:p>
            <a:fld id="{FAC80817-2F0F-D446-A273-1ACB09D47865}" type="slidenum">
              <a:rPr lang="fr-FR" smtClean="0"/>
              <a:pPr/>
              <a:t>‹#›</a:t>
            </a:fld>
            <a:endParaRPr lang="fr-FR" dirty="0"/>
          </a:p>
        </p:txBody>
      </p:sp>
      <p:sp>
        <p:nvSpPr>
          <p:cNvPr id="6" name="Footer Placeholder 5"/>
          <p:cNvSpPr>
            <a:spLocks noGrp="1"/>
          </p:cNvSpPr>
          <p:nvPr>
            <p:ph type="ftr" sz="quarter" idx="12"/>
          </p:nvPr>
        </p:nvSpPr>
        <p:spPr/>
        <p:txBody>
          <a:bodyPr/>
          <a:lstStyle/>
          <a:p>
            <a:endParaRPr lang="fr-F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127684766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le or section head">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00341" y="1406123"/>
            <a:ext cx="7772400" cy="654498"/>
          </a:xfrm>
        </p:spPr>
        <p:txBody>
          <a:bodyPr anchor="t">
            <a:normAutofit/>
          </a:bodyPr>
          <a:lstStyle>
            <a:lvl1pPr algn="l">
              <a:defRPr sz="3600" b="1" cap="none">
                <a:solidFill>
                  <a:schemeClr val="tx2"/>
                </a:solidFill>
                <a:effectLst>
                  <a:outerShdw blurRad="38100" dist="38100" dir="2700000" algn="tl">
                    <a:srgbClr val="000000">
                      <a:alpha val="43137"/>
                    </a:srgbClr>
                  </a:outerShdw>
                </a:effectLst>
              </a:defRPr>
            </a:lvl1pPr>
          </a:lstStyle>
          <a:p>
            <a:r>
              <a:rPr lang="en-US" dirty="0" smtClean="0"/>
              <a:t>Click to edit master title style</a:t>
            </a:r>
            <a:endParaRPr lang="fr-FR" dirty="0"/>
          </a:p>
        </p:txBody>
      </p:sp>
      <p:sp>
        <p:nvSpPr>
          <p:cNvPr id="3" name="Espace réservé du texte 2"/>
          <p:cNvSpPr>
            <a:spLocks noGrp="1"/>
          </p:cNvSpPr>
          <p:nvPr>
            <p:ph type="body" idx="1"/>
          </p:nvPr>
        </p:nvSpPr>
        <p:spPr>
          <a:xfrm>
            <a:off x="477614" y="3177170"/>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Espace réservé de la date 3"/>
          <p:cNvSpPr>
            <a:spLocks noGrp="1"/>
          </p:cNvSpPr>
          <p:nvPr>
            <p:ph type="dt" sz="half" idx="10"/>
          </p:nvPr>
        </p:nvSpPr>
        <p:spPr/>
        <p:txBody>
          <a:bodyPr/>
          <a:lstStyle/>
          <a:p>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FAC80817-2F0F-D446-A273-1ACB09D47865}" type="slidenum">
              <a:rPr lang="fr-FR" smtClean="0"/>
              <a:pPr/>
              <a:t>‹#›</a:t>
            </a:fld>
            <a:endParaRPr lang="fr-FR" dirty="0"/>
          </a:p>
        </p:txBody>
      </p:sp>
    </p:spTree>
    <p:extLst>
      <p:ext uri="{BB962C8B-B14F-4D97-AF65-F5344CB8AC3E}">
        <p14:creationId xmlns:p14="http://schemas.microsoft.com/office/powerpoint/2010/main" val="132089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lumns of bullets">
    <p:spTree>
      <p:nvGrpSpPr>
        <p:cNvPr id="1" name=""/>
        <p:cNvGrpSpPr/>
        <p:nvPr/>
      </p:nvGrpSpPr>
      <p:grpSpPr>
        <a:xfrm>
          <a:off x="0" y="0"/>
          <a:ext cx="0" cy="0"/>
          <a:chOff x="0" y="0"/>
          <a:chExt cx="0" cy="0"/>
        </a:xfrm>
      </p:grpSpPr>
      <p:sp>
        <p:nvSpPr>
          <p:cNvPr id="2" name="Titre 1"/>
          <p:cNvSpPr>
            <a:spLocks noGrp="1"/>
          </p:cNvSpPr>
          <p:nvPr>
            <p:ph type="title"/>
          </p:nvPr>
        </p:nvSpPr>
        <p:spPr>
          <a:xfrm>
            <a:off x="444321" y="1253432"/>
            <a:ext cx="8229600" cy="588247"/>
          </a:xfrm>
        </p:spPr>
        <p:txBody>
          <a:bodyPr>
            <a:noAutofit/>
          </a:bodyPr>
          <a:lstStyle>
            <a:lvl1pPr algn="l">
              <a:defRPr sz="3600" b="1">
                <a:solidFill>
                  <a:schemeClr val="tx2"/>
                </a:solidFill>
                <a:effectLst>
                  <a:outerShdw blurRad="38100" dist="38100" dir="2700000" algn="tl">
                    <a:srgbClr val="000000">
                      <a:alpha val="43137"/>
                    </a:srgbClr>
                  </a:outerShdw>
                </a:effectLst>
              </a:defRPr>
            </a:lvl1pPr>
          </a:lstStyle>
          <a:p>
            <a:r>
              <a:rPr lang="en-US" smtClean="0"/>
              <a:t>Click to edit Master title style</a:t>
            </a:r>
            <a:endParaRPr lang="fr-FR" dirty="0"/>
          </a:p>
        </p:txBody>
      </p:sp>
      <p:sp>
        <p:nvSpPr>
          <p:cNvPr id="3" name="Espace réservé du contenu 2"/>
          <p:cNvSpPr>
            <a:spLocks noGrp="1"/>
          </p:cNvSpPr>
          <p:nvPr>
            <p:ph sz="half" idx="1"/>
          </p:nvPr>
        </p:nvSpPr>
        <p:spPr>
          <a:xfrm>
            <a:off x="470079" y="2176530"/>
            <a:ext cx="4038600" cy="36405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u contenu 3"/>
          <p:cNvSpPr>
            <a:spLocks noGrp="1"/>
          </p:cNvSpPr>
          <p:nvPr>
            <p:ph sz="half" idx="2"/>
          </p:nvPr>
        </p:nvSpPr>
        <p:spPr>
          <a:xfrm>
            <a:off x="4635321" y="2240924"/>
            <a:ext cx="4038600" cy="36019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dirty="0"/>
          </a:p>
        </p:txBody>
      </p:sp>
      <p:sp>
        <p:nvSpPr>
          <p:cNvPr id="5" name="Espace réservé de la date 4"/>
          <p:cNvSpPr>
            <a:spLocks noGrp="1"/>
          </p:cNvSpPr>
          <p:nvPr>
            <p:ph type="dt" sz="half" idx="10"/>
          </p:nvPr>
        </p:nvSpPr>
        <p:spPr/>
        <p:txBody>
          <a:bodyPr/>
          <a:lstStyle/>
          <a:p>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FAC80817-2F0F-D446-A273-1ACB09D47865}" type="slidenum">
              <a:rPr lang="fr-FR" smtClean="0"/>
              <a:pPr/>
              <a:t>‹#›</a:t>
            </a:fld>
            <a:endParaRPr lang="fr-FR" dirty="0"/>
          </a:p>
        </p:txBody>
      </p:sp>
    </p:spTree>
    <p:extLst>
      <p:ext uri="{BB962C8B-B14F-4D97-AF65-F5344CB8AC3E}">
        <p14:creationId xmlns:p14="http://schemas.microsoft.com/office/powerpoint/2010/main" val="2390411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re 1"/>
          <p:cNvSpPr>
            <a:spLocks noGrp="1"/>
          </p:cNvSpPr>
          <p:nvPr>
            <p:ph type="title"/>
          </p:nvPr>
        </p:nvSpPr>
        <p:spPr>
          <a:xfrm>
            <a:off x="238259" y="1163280"/>
            <a:ext cx="8229600" cy="729914"/>
          </a:xfrm>
        </p:spPr>
        <p:txBody>
          <a:bodyPr>
            <a:normAutofit/>
          </a:bodyPr>
          <a:lstStyle>
            <a:lvl1pPr algn="l">
              <a:defRPr sz="3600" b="1">
                <a:solidFill>
                  <a:schemeClr val="tx2"/>
                </a:solidFill>
                <a:effectLst>
                  <a:outerShdw blurRad="38100" dist="38100" dir="2700000" algn="tl">
                    <a:srgbClr val="000000">
                      <a:alpha val="43137"/>
                    </a:srgbClr>
                  </a:outerShdw>
                </a:effectLst>
              </a:defRPr>
            </a:lvl1pPr>
          </a:lstStyle>
          <a:p>
            <a:r>
              <a:rPr lang="en-US" smtClean="0"/>
              <a:t>Click to edit Master title style</a:t>
            </a:r>
            <a:endParaRPr lang="fr-FR" dirty="0"/>
          </a:p>
        </p:txBody>
      </p:sp>
      <p:sp>
        <p:nvSpPr>
          <p:cNvPr id="3" name="Espace réservé du texte 2"/>
          <p:cNvSpPr>
            <a:spLocks noGrp="1"/>
          </p:cNvSpPr>
          <p:nvPr>
            <p:ph type="body" idx="1"/>
          </p:nvPr>
        </p:nvSpPr>
        <p:spPr>
          <a:xfrm>
            <a:off x="457200" y="198587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Espace réservé du contenu 3"/>
          <p:cNvSpPr>
            <a:spLocks noGrp="1"/>
          </p:cNvSpPr>
          <p:nvPr>
            <p:ph sz="half" idx="2"/>
          </p:nvPr>
        </p:nvSpPr>
        <p:spPr>
          <a:xfrm>
            <a:off x="495836" y="2640169"/>
            <a:ext cx="4040188" cy="346023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dirty="0"/>
          </a:p>
        </p:txBody>
      </p:sp>
      <p:sp>
        <p:nvSpPr>
          <p:cNvPr id="5" name="Espace réservé du texte 4"/>
          <p:cNvSpPr>
            <a:spLocks noGrp="1"/>
          </p:cNvSpPr>
          <p:nvPr>
            <p:ph type="body" sz="quarter" idx="3"/>
          </p:nvPr>
        </p:nvSpPr>
        <p:spPr>
          <a:xfrm>
            <a:off x="4645025" y="202451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Espace réservé du contenu 5"/>
          <p:cNvSpPr>
            <a:spLocks noGrp="1"/>
          </p:cNvSpPr>
          <p:nvPr>
            <p:ph sz="quarter" idx="4"/>
          </p:nvPr>
        </p:nvSpPr>
        <p:spPr>
          <a:xfrm>
            <a:off x="4645025" y="2653047"/>
            <a:ext cx="4041775" cy="347311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dirty="0"/>
          </a:p>
        </p:txBody>
      </p:sp>
      <p:sp>
        <p:nvSpPr>
          <p:cNvPr id="7" name="Espace réservé de la date 6"/>
          <p:cNvSpPr>
            <a:spLocks noGrp="1"/>
          </p:cNvSpPr>
          <p:nvPr>
            <p:ph type="dt" sz="half" idx="10"/>
          </p:nvPr>
        </p:nvSpPr>
        <p:spPr/>
        <p:txBody>
          <a:bodyPr/>
          <a:lstStyle/>
          <a:p>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FAC80817-2F0F-D446-A273-1ACB09D47865}" type="slidenum">
              <a:rPr lang="fr-FR" smtClean="0"/>
              <a:pPr/>
              <a:t>‹#›</a:t>
            </a:fld>
            <a:endParaRPr lang="fr-FR" dirty="0"/>
          </a:p>
        </p:txBody>
      </p:sp>
    </p:spTree>
    <p:extLst>
      <p:ext uri="{BB962C8B-B14F-4D97-AF65-F5344CB8AC3E}">
        <p14:creationId xmlns:p14="http://schemas.microsoft.com/office/powerpoint/2010/main" val="2802506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slide">
    <p:spTree>
      <p:nvGrpSpPr>
        <p:cNvPr id="1" name=""/>
        <p:cNvGrpSpPr/>
        <p:nvPr/>
      </p:nvGrpSpPr>
      <p:grpSpPr>
        <a:xfrm>
          <a:off x="0" y="0"/>
          <a:ext cx="0" cy="0"/>
          <a:chOff x="0" y="0"/>
          <a:chExt cx="0" cy="0"/>
        </a:xfrm>
      </p:grpSpPr>
      <p:sp>
        <p:nvSpPr>
          <p:cNvPr id="2" name="Titre 1"/>
          <p:cNvSpPr>
            <a:spLocks noGrp="1"/>
          </p:cNvSpPr>
          <p:nvPr>
            <p:ph type="title"/>
          </p:nvPr>
        </p:nvSpPr>
        <p:spPr>
          <a:xfrm>
            <a:off x="405684" y="1292069"/>
            <a:ext cx="8229600" cy="691277"/>
          </a:xfrm>
        </p:spPr>
        <p:txBody>
          <a:bodyPr>
            <a:normAutofit/>
          </a:bodyPr>
          <a:lstStyle>
            <a:lvl1pPr algn="l">
              <a:defRPr sz="3600" b="1">
                <a:solidFill>
                  <a:schemeClr val="tx2"/>
                </a:solidFill>
                <a:effectLst>
                  <a:outerShdw blurRad="38100" dist="38100" dir="2700000" algn="tl">
                    <a:srgbClr val="000000">
                      <a:alpha val="43137"/>
                    </a:srgbClr>
                  </a:outerShdw>
                </a:effectLst>
              </a:defRPr>
            </a:lvl1pPr>
          </a:lstStyle>
          <a:p>
            <a:r>
              <a:rPr lang="en-US" smtClean="0"/>
              <a:t>Click to edit Master title style</a:t>
            </a:r>
            <a:endParaRPr lang="fr-FR" dirty="0"/>
          </a:p>
        </p:txBody>
      </p:sp>
      <p:sp>
        <p:nvSpPr>
          <p:cNvPr id="3" name="Espace réservé de la date 2"/>
          <p:cNvSpPr>
            <a:spLocks noGrp="1"/>
          </p:cNvSpPr>
          <p:nvPr>
            <p:ph type="dt" sz="half" idx="10"/>
          </p:nvPr>
        </p:nvSpPr>
        <p:spPr/>
        <p:txBody>
          <a:bodyPr/>
          <a:lstStyle/>
          <a:p>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FAC80817-2F0F-D446-A273-1ACB09D47865}" type="slidenum">
              <a:rPr lang="fr-FR" smtClean="0"/>
              <a:pPr/>
              <a:t>‹#›</a:t>
            </a:fld>
            <a:endParaRPr lang="fr-FR" dirty="0"/>
          </a:p>
        </p:txBody>
      </p:sp>
    </p:spTree>
    <p:extLst>
      <p:ext uri="{BB962C8B-B14F-4D97-AF65-F5344CB8AC3E}">
        <p14:creationId xmlns:p14="http://schemas.microsoft.com/office/powerpoint/2010/main" val="3060280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layout">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FAC80817-2F0F-D446-A273-1ACB09D47865}" type="slidenum">
              <a:rPr lang="fr-FR" smtClean="0"/>
              <a:pPr/>
              <a:t>‹#›</a:t>
            </a:fld>
            <a:endParaRPr lang="fr-FR" dirty="0"/>
          </a:p>
        </p:txBody>
      </p:sp>
    </p:spTree>
    <p:extLst>
      <p:ext uri="{BB962C8B-B14F-4D97-AF65-F5344CB8AC3E}">
        <p14:creationId xmlns:p14="http://schemas.microsoft.com/office/powerpoint/2010/main" val="3463449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boxes with caption">
    <p:spTree>
      <p:nvGrpSpPr>
        <p:cNvPr id="1" name=""/>
        <p:cNvGrpSpPr/>
        <p:nvPr/>
      </p:nvGrpSpPr>
      <p:grpSpPr>
        <a:xfrm>
          <a:off x="0" y="0"/>
          <a:ext cx="0" cy="0"/>
          <a:chOff x="0" y="0"/>
          <a:chExt cx="0" cy="0"/>
        </a:xfrm>
      </p:grpSpPr>
      <p:sp>
        <p:nvSpPr>
          <p:cNvPr id="2" name="Titre 1"/>
          <p:cNvSpPr>
            <a:spLocks noGrp="1"/>
          </p:cNvSpPr>
          <p:nvPr>
            <p:ph type="title"/>
          </p:nvPr>
        </p:nvSpPr>
        <p:spPr>
          <a:xfrm>
            <a:off x="547353" y="1792757"/>
            <a:ext cx="3008313" cy="1162050"/>
          </a:xfrm>
        </p:spPr>
        <p:txBody>
          <a:bodyPr anchor="b"/>
          <a:lstStyle>
            <a:lvl1pPr algn="l">
              <a:defRPr sz="2000" b="1"/>
            </a:lvl1pPr>
          </a:lstStyle>
          <a:p>
            <a:r>
              <a:rPr lang="en-US" smtClean="0"/>
              <a:t>Click to edit Master title style</a:t>
            </a:r>
            <a:endParaRPr lang="fr-FR"/>
          </a:p>
        </p:txBody>
      </p:sp>
      <p:sp>
        <p:nvSpPr>
          <p:cNvPr id="3" name="Espace réservé du contenu 2"/>
          <p:cNvSpPr>
            <a:spLocks noGrp="1"/>
          </p:cNvSpPr>
          <p:nvPr>
            <p:ph idx="1"/>
          </p:nvPr>
        </p:nvSpPr>
        <p:spPr>
          <a:xfrm>
            <a:off x="3575050" y="1803042"/>
            <a:ext cx="5111750" cy="432312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u texte 3"/>
          <p:cNvSpPr>
            <a:spLocks noGrp="1"/>
          </p:cNvSpPr>
          <p:nvPr>
            <p:ph type="body" sz="half" idx="2"/>
          </p:nvPr>
        </p:nvSpPr>
        <p:spPr>
          <a:xfrm>
            <a:off x="573110" y="3142445"/>
            <a:ext cx="3008313" cy="29750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4"/>
          <p:cNvSpPr>
            <a:spLocks noGrp="1"/>
          </p:cNvSpPr>
          <p:nvPr>
            <p:ph type="dt" sz="half" idx="10"/>
          </p:nvPr>
        </p:nvSpPr>
        <p:spPr/>
        <p:txBody>
          <a:bodyPr/>
          <a:lstStyle/>
          <a:p>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FAC80817-2F0F-D446-A273-1ACB09D47865}" type="slidenum">
              <a:rPr lang="fr-FR" smtClean="0"/>
              <a:pPr/>
              <a:t>‹#›</a:t>
            </a:fld>
            <a:endParaRPr lang="fr-FR" dirty="0"/>
          </a:p>
        </p:txBody>
      </p:sp>
    </p:spTree>
    <p:extLst>
      <p:ext uri="{BB962C8B-B14F-4D97-AF65-F5344CB8AC3E}">
        <p14:creationId xmlns:p14="http://schemas.microsoft.com/office/powerpoint/2010/main" val="3321185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re 1"/>
          <p:cNvSpPr>
            <a:spLocks noGrp="1"/>
          </p:cNvSpPr>
          <p:nvPr>
            <p:ph type="title"/>
          </p:nvPr>
        </p:nvSpPr>
        <p:spPr>
          <a:xfrm>
            <a:off x="1277133" y="4800600"/>
            <a:ext cx="5486400" cy="566738"/>
          </a:xfrm>
        </p:spPr>
        <p:txBody>
          <a:bodyPr anchor="b"/>
          <a:lstStyle>
            <a:lvl1pPr algn="l">
              <a:defRPr sz="2000" b="1"/>
            </a:lvl1pPr>
          </a:lstStyle>
          <a:p>
            <a:r>
              <a:rPr lang="en-US" smtClean="0"/>
              <a:t>Click to edit Master title style</a:t>
            </a:r>
            <a:endParaRPr lang="fr-FR" dirty="0"/>
          </a:p>
        </p:txBody>
      </p:sp>
      <p:sp>
        <p:nvSpPr>
          <p:cNvPr id="3" name="Espace réservé pour une image  2"/>
          <p:cNvSpPr>
            <a:spLocks noGrp="1"/>
          </p:cNvSpPr>
          <p:nvPr>
            <p:ph type="pic" idx="1"/>
          </p:nvPr>
        </p:nvSpPr>
        <p:spPr>
          <a:xfrm>
            <a:off x="1251375" y="1127930"/>
            <a:ext cx="4956242" cy="3456949"/>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r-FR" dirty="0"/>
          </a:p>
        </p:txBody>
      </p:sp>
      <p:sp>
        <p:nvSpPr>
          <p:cNvPr id="4" name="Espace réservé du texte 3"/>
          <p:cNvSpPr>
            <a:spLocks noGrp="1"/>
          </p:cNvSpPr>
          <p:nvPr>
            <p:ph type="body" sz="half" idx="2"/>
          </p:nvPr>
        </p:nvSpPr>
        <p:spPr>
          <a:xfrm>
            <a:off x="1264254" y="5444611"/>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4"/>
          <p:cNvSpPr>
            <a:spLocks noGrp="1"/>
          </p:cNvSpPr>
          <p:nvPr>
            <p:ph type="dt" sz="half" idx="10"/>
          </p:nvPr>
        </p:nvSpPr>
        <p:spPr/>
        <p:txBody>
          <a:bodyPr/>
          <a:lstStyle/>
          <a:p>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FAC80817-2F0F-D446-A273-1ACB09D47865}" type="slidenum">
              <a:rPr lang="fr-FR" smtClean="0"/>
              <a:pPr/>
              <a:t>‹#›</a:t>
            </a:fld>
            <a:endParaRPr lang="fr-FR" dirty="0"/>
          </a:p>
        </p:txBody>
      </p:sp>
    </p:spTree>
    <p:extLst>
      <p:ext uri="{BB962C8B-B14F-4D97-AF65-F5344CB8AC3E}">
        <p14:creationId xmlns:p14="http://schemas.microsoft.com/office/powerpoint/2010/main" val="934098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5547" y="1388772"/>
            <a:ext cx="6781800" cy="555938"/>
          </a:xfrm>
        </p:spPr>
        <p:txBody>
          <a:bodyPr>
            <a:normAutofit/>
          </a:bodyPr>
          <a:lstStyle>
            <a:lvl1pPr algn="l">
              <a:defRPr sz="3600" b="1">
                <a:solidFill>
                  <a:schemeClr val="tx2"/>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568817" y="2270975"/>
            <a:ext cx="3810000" cy="2697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85764" y="2309612"/>
            <a:ext cx="3810000" cy="2697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B00A4B13-665B-4FD1-AF61-EDCAD15CC5C4}"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dirty="0" smtClean="0"/>
              <a:t>Click to </a:t>
            </a:r>
            <a:r>
              <a:rPr lang="fr-FR" dirty="0" err="1" smtClean="0"/>
              <a:t>edit</a:t>
            </a:r>
            <a:r>
              <a:rPr lang="fr-FR" dirty="0" smtClean="0"/>
              <a:t> master styles</a:t>
            </a:r>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a:p>
            <a:pPr lvl="4"/>
            <a:r>
              <a:rPr lang="fr-FR" dirty="0" err="1" smtClean="0"/>
              <a:t>Fifth</a:t>
            </a:r>
            <a:r>
              <a:rPr lang="fr-FR" dirty="0" smtClean="0"/>
              <a:t> </a:t>
            </a:r>
            <a:r>
              <a:rPr lang="fr-FR" dirty="0" err="1" smtClean="0"/>
              <a:t>level</a:t>
            </a:r>
            <a:endParaRPr lang="fr-FR" dirty="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C80817-2F0F-D446-A273-1ACB09D47865}" type="slidenum">
              <a:rPr lang="fr-FR" smtClean="0"/>
              <a:pPr/>
              <a:t>‹#›</a:t>
            </a:fld>
            <a:endParaRPr lang="fr-FR" dirty="0"/>
          </a:p>
        </p:txBody>
      </p:sp>
      <p:grpSp>
        <p:nvGrpSpPr>
          <p:cNvPr id="12" name="Group 11"/>
          <p:cNvGrpSpPr/>
          <p:nvPr userDrawn="1"/>
        </p:nvGrpSpPr>
        <p:grpSpPr>
          <a:xfrm>
            <a:off x="-19050" y="0"/>
            <a:ext cx="9163050" cy="1066800"/>
            <a:chOff x="-19050" y="0"/>
            <a:chExt cx="9163050" cy="1066800"/>
          </a:xfrm>
        </p:grpSpPr>
        <p:grpSp>
          <p:nvGrpSpPr>
            <p:cNvPr id="13" name="Group 10"/>
            <p:cNvGrpSpPr/>
            <p:nvPr userDrawn="1"/>
          </p:nvGrpSpPr>
          <p:grpSpPr>
            <a:xfrm>
              <a:off x="-19050" y="0"/>
              <a:ext cx="9163050" cy="1066800"/>
              <a:chOff x="-19050" y="0"/>
              <a:chExt cx="9163050" cy="1066800"/>
            </a:xfrm>
          </p:grpSpPr>
          <p:pic>
            <p:nvPicPr>
              <p:cNvPr id="15" name="Picture 1"/>
              <p:cNvPicPr>
                <a:picLocks noChangeAspect="1" noChangeArrowheads="1"/>
              </p:cNvPicPr>
              <p:nvPr userDrawn="1"/>
            </p:nvPicPr>
            <p:blipFill>
              <a:blip r:embed="rId14" cstate="print"/>
              <a:srcRect/>
              <a:stretch>
                <a:fillRect/>
              </a:stretch>
            </p:blipFill>
            <p:spPr bwMode="auto">
              <a:xfrm>
                <a:off x="-19050" y="0"/>
                <a:ext cx="9163050" cy="1066800"/>
              </a:xfrm>
              <a:prstGeom prst="rect">
                <a:avLst/>
              </a:prstGeom>
              <a:noFill/>
              <a:ln w="9525">
                <a:noFill/>
                <a:miter lim="800000"/>
                <a:headEnd/>
                <a:tailEnd/>
              </a:ln>
            </p:spPr>
          </p:pic>
          <p:pic>
            <p:nvPicPr>
              <p:cNvPr id="16" name="Picture 1" descr="C:\Users\mwilson\Documents\pca logo\logo-hrz-cmyk-300.jpg"/>
              <p:cNvPicPr>
                <a:picLocks noChangeAspect="1" noChangeArrowheads="1"/>
              </p:cNvPicPr>
              <p:nvPr userDrawn="1"/>
            </p:nvPicPr>
            <p:blipFill>
              <a:blip r:embed="rId15" cstate="print"/>
              <a:srcRect/>
              <a:stretch>
                <a:fillRect/>
              </a:stretch>
            </p:blipFill>
            <p:spPr bwMode="auto">
              <a:xfrm>
                <a:off x="313981" y="57943"/>
                <a:ext cx="1927818" cy="616189"/>
              </a:xfrm>
              <a:prstGeom prst="rect">
                <a:avLst/>
              </a:prstGeom>
              <a:noFill/>
            </p:spPr>
          </p:pic>
        </p:grpSp>
        <p:sp>
          <p:nvSpPr>
            <p:cNvPr id="14" name="TextBox 3"/>
            <p:cNvSpPr txBox="1"/>
            <p:nvPr userDrawn="1"/>
          </p:nvSpPr>
          <p:spPr>
            <a:xfrm>
              <a:off x="3971925" y="304800"/>
              <a:ext cx="4486275" cy="369332"/>
            </a:xfrm>
            <a:prstGeom prst="rect">
              <a:avLst/>
            </a:prstGeom>
            <a:noFill/>
          </p:spPr>
          <p:txBody>
            <a:bodyPr wrap="square" rtlCol="0">
              <a:spAutoFit/>
            </a:bodyPr>
            <a:lstStyle/>
            <a:p>
              <a:r>
                <a:rPr lang="en-US" sz="1800" dirty="0" smtClean="0">
                  <a:solidFill>
                    <a:srgbClr val="1365A3"/>
                  </a:solidFill>
                  <a:latin typeface="Calibri"/>
                  <a:cs typeface="Calibri"/>
                </a:rPr>
                <a:t>Design and Control of Concrete Mixtures</a:t>
              </a:r>
              <a:endParaRPr lang="en-US" sz="1800" dirty="0">
                <a:solidFill>
                  <a:srgbClr val="1365A3"/>
                </a:solidFill>
                <a:latin typeface="Calibri"/>
                <a:cs typeface="Calibri"/>
              </a:endParaRPr>
            </a:p>
          </p:txBody>
        </p:sp>
      </p:grpSp>
    </p:spTree>
    <p:extLst>
      <p:ext uri="{BB962C8B-B14F-4D97-AF65-F5344CB8AC3E}">
        <p14:creationId xmlns:p14="http://schemas.microsoft.com/office/powerpoint/2010/main" val="1124468667"/>
      </p:ext>
    </p:extLst>
  </p:cSld>
  <p:clrMap bg1="lt1" tx1="dk1" bg2="lt2" tx2="dk2" accent1="accent1" accent2="accent2" accent3="accent3" accent4="accent4" accent5="accent5" accent6="accent6" hlink="hlink" folHlink="folHlink"/>
  <p:sldLayoutIdLst>
    <p:sldLayoutId id="2147483680" r:id="rId1"/>
    <p:sldLayoutId id="2147483682" r:id="rId2"/>
    <p:sldLayoutId id="2147483683" r:id="rId3"/>
    <p:sldLayoutId id="2147483684" r:id="rId4"/>
    <p:sldLayoutId id="2147483685" r:id="rId5"/>
    <p:sldLayoutId id="2147483686" r:id="rId6"/>
    <p:sldLayoutId id="2147483687" r:id="rId7"/>
    <p:sldLayoutId id="2147483688" r:id="rId8"/>
    <p:sldLayoutId id="2147483691" r:id="rId9"/>
    <p:sldLayoutId id="2147483692" r:id="rId10"/>
    <p:sldLayoutId id="2147483693" r:id="rId11"/>
    <p:sldLayoutId id="2147483708" r:id="rId1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baseline="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baseline="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baseline="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26.emf"/><Relationship Id="rId4" Type="http://schemas.openxmlformats.org/officeDocument/2006/relationships/image" Target="../media/image25.emf"/></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31.emf"/></Relationships>
</file>

<file path=ppt/slides/_rels/slide2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34.emf"/><Relationship Id="rId4" Type="http://schemas.openxmlformats.org/officeDocument/2006/relationships/image" Target="../media/image33.emf"/></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6.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39.emf"/><Relationship Id="rId4" Type="http://schemas.openxmlformats.org/officeDocument/2006/relationships/image" Target="../media/image38.emf"/></Relationships>
</file>

<file path=ppt/slides/_rels/slide2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45.emf"/><Relationship Id="rId4" Type="http://schemas.openxmlformats.org/officeDocument/2006/relationships/image" Target="../media/image44.emf"/></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47.emf"/></Relationships>
</file>

<file path=ppt/slides/_rels/slide4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www.geopolymer.org/"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51.emf"/></Relationships>
</file>

<file path=ppt/slides/_rels/slide5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53.emf"/></Relationships>
</file>

<file path=ppt/slides/_rels/slide5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56.emf"/></Relationships>
</file>

<file path=ppt/slides/_rels/slide5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65.emf"/></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image" Target="../media/image73.emf"/></Relationships>
</file>

<file path=ppt/slides/_rels/slide74.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74.xml"/><Relationship Id="rId1" Type="http://schemas.openxmlformats.org/officeDocument/2006/relationships/slideLayout" Target="../slideLayouts/slideLayout5.xml"/><Relationship Id="rId5" Type="http://schemas.openxmlformats.org/officeDocument/2006/relationships/image" Target="../media/image76.emf"/><Relationship Id="rId4" Type="http://schemas.openxmlformats.org/officeDocument/2006/relationships/image" Target="../media/image75.emf"/></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78.xml"/><Relationship Id="rId1" Type="http://schemas.openxmlformats.org/officeDocument/2006/relationships/slideLayout" Target="../slideLayouts/slideLayout5.xml"/><Relationship Id="rId4" Type="http://schemas.openxmlformats.org/officeDocument/2006/relationships/image" Target="../media/image81.emf"/></Relationships>
</file>

<file path=ppt/slides/_rels/slide79.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9.emf"/></Relationships>
</file>

<file path=ppt/slides/_rels/slide80.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83.xml"/><Relationship Id="rId1" Type="http://schemas.openxmlformats.org/officeDocument/2006/relationships/slideLayout" Target="../slideLayouts/slideLayout5.xml"/><Relationship Id="rId5" Type="http://schemas.openxmlformats.org/officeDocument/2006/relationships/image" Target="../media/image88.emf"/><Relationship Id="rId4" Type="http://schemas.openxmlformats.org/officeDocument/2006/relationships/image" Target="../media/image87.emf"/></Relationships>
</file>

<file path=ppt/slides/_rels/slide84.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52400" y="1462496"/>
            <a:ext cx="8004048" cy="683044"/>
          </a:xfrm>
        </p:spPr>
        <p:txBody>
          <a:bodyPr>
            <a:noAutofit/>
          </a:bodyPr>
          <a:lstStyle/>
          <a:p>
            <a:pPr indent="4763"/>
            <a:r>
              <a:rPr lang="en-US" sz="6000" dirty="0" smtClean="0"/>
              <a:t>Portland, Blended and Other Hydraulic Cement</a:t>
            </a:r>
            <a:endParaRPr lang="en-US" sz="6000" dirty="0"/>
          </a:p>
        </p:txBody>
      </p:sp>
      <p:sp>
        <p:nvSpPr>
          <p:cNvPr id="7" name="Subtitle 6"/>
          <p:cNvSpPr>
            <a:spLocks noGrp="1"/>
          </p:cNvSpPr>
          <p:nvPr>
            <p:ph type="subTitle" idx="4294967295"/>
          </p:nvPr>
        </p:nvSpPr>
        <p:spPr>
          <a:xfrm>
            <a:off x="152400" y="2964943"/>
            <a:ext cx="8815137" cy="1752600"/>
          </a:xfrm>
        </p:spPr>
        <p:txBody>
          <a:bodyPr/>
          <a:lstStyle/>
          <a:p>
            <a:pPr marL="0" indent="4763">
              <a:buNone/>
            </a:pPr>
            <a:r>
              <a:rPr lang="en-US" i="1" dirty="0" smtClean="0"/>
              <a:t>Design and Control of Concrete Mixtures</a:t>
            </a:r>
          </a:p>
          <a:p>
            <a:pPr marL="0" indent="4763">
              <a:buNone/>
            </a:pPr>
            <a:r>
              <a:rPr lang="en-US" smtClean="0"/>
              <a:t>CHAPTER 5</a:t>
            </a:r>
            <a:endParaRPr lang="en-US" dirty="0" smtClean="0"/>
          </a:p>
        </p:txBody>
      </p:sp>
    </p:spTree>
    <p:extLst>
      <p:ext uri="{BB962C8B-B14F-4D97-AF65-F5344CB8AC3E}">
        <p14:creationId xmlns:p14="http://schemas.microsoft.com/office/powerpoint/2010/main" val="2381930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294" y="1009188"/>
            <a:ext cx="6781800" cy="555938"/>
          </a:xfrm>
        </p:spPr>
        <p:txBody>
          <a:bodyPr>
            <a:normAutofit fontScale="90000"/>
          </a:bodyPr>
          <a:lstStyle/>
          <a:p>
            <a:r>
              <a:rPr lang="en-US" dirty="0" smtClean="0"/>
              <a:t>Manufacturing Process</a:t>
            </a:r>
            <a:endParaRPr lang="en-US" dirty="0"/>
          </a:p>
        </p:txBody>
      </p:sp>
      <p:pic>
        <p:nvPicPr>
          <p:cNvPr id="3" name="Picture 2"/>
          <p:cNvPicPr>
            <a:picLocks noChangeAspect="1"/>
          </p:cNvPicPr>
          <p:nvPr/>
        </p:nvPicPr>
        <p:blipFill>
          <a:blip r:embed="rId3" cstate="print"/>
          <a:stretch>
            <a:fillRect/>
          </a:stretch>
        </p:blipFill>
        <p:spPr>
          <a:xfrm>
            <a:off x="306946" y="2101516"/>
            <a:ext cx="8516985" cy="3240505"/>
          </a:xfrm>
          <a:prstGeom prst="rect">
            <a:avLst/>
          </a:prstGeom>
        </p:spPr>
      </p:pic>
    </p:spTree>
    <p:extLst>
      <p:ext uri="{BB962C8B-B14F-4D97-AF65-F5344CB8AC3E}">
        <p14:creationId xmlns:p14="http://schemas.microsoft.com/office/powerpoint/2010/main" val="12577238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013" y="1222972"/>
            <a:ext cx="6781800" cy="555938"/>
          </a:xfrm>
        </p:spPr>
        <p:txBody>
          <a:bodyPr>
            <a:normAutofit fontScale="90000"/>
          </a:bodyPr>
          <a:lstStyle/>
          <a:p>
            <a:r>
              <a:rPr lang="en-US" dirty="0" smtClean="0"/>
              <a:t>Cement Kiln</a:t>
            </a:r>
            <a:endParaRPr lang="en-US" dirty="0"/>
          </a:p>
        </p:txBody>
      </p:sp>
      <p:pic>
        <p:nvPicPr>
          <p:cNvPr id="7" name="Picture 6"/>
          <p:cNvPicPr>
            <a:picLocks noChangeAspect="1"/>
          </p:cNvPicPr>
          <p:nvPr/>
        </p:nvPicPr>
        <p:blipFill>
          <a:blip r:embed="rId3" cstate="print"/>
          <a:stretch>
            <a:fillRect/>
          </a:stretch>
        </p:blipFill>
        <p:spPr>
          <a:xfrm>
            <a:off x="1347536" y="1863948"/>
            <a:ext cx="6100011" cy="4453466"/>
          </a:xfrm>
          <a:prstGeom prst="rect">
            <a:avLst/>
          </a:prstGeom>
        </p:spPr>
      </p:pic>
      <p:pic>
        <p:nvPicPr>
          <p:cNvPr id="8" name="Picture 7"/>
          <p:cNvPicPr>
            <a:picLocks noChangeAspect="1"/>
          </p:cNvPicPr>
          <p:nvPr/>
        </p:nvPicPr>
        <p:blipFill>
          <a:blip r:embed="rId4" cstate="print"/>
          <a:stretch>
            <a:fillRect/>
          </a:stretch>
        </p:blipFill>
        <p:spPr>
          <a:xfrm>
            <a:off x="5690938" y="5201456"/>
            <a:ext cx="1756610" cy="1115958"/>
          </a:xfrm>
          <a:prstGeom prst="rect">
            <a:avLst/>
          </a:prstGeom>
          <a:ln>
            <a:solidFill>
              <a:schemeClr val="bg1"/>
            </a:solidFill>
          </a:ln>
        </p:spPr>
      </p:pic>
    </p:spTree>
    <p:extLst>
      <p:ext uri="{BB962C8B-B14F-4D97-AF65-F5344CB8AC3E}">
        <p14:creationId xmlns:p14="http://schemas.microsoft.com/office/powerpoint/2010/main" val="20229310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214" y="990247"/>
            <a:ext cx="6781800" cy="555938"/>
          </a:xfrm>
        </p:spPr>
        <p:txBody>
          <a:bodyPr>
            <a:normAutofit fontScale="90000"/>
          </a:bodyPr>
          <a:lstStyle/>
          <a:p>
            <a:r>
              <a:rPr lang="en-US" dirty="0"/>
              <a:t>Manufacturing Process</a:t>
            </a:r>
          </a:p>
        </p:txBody>
      </p:sp>
      <p:pic>
        <p:nvPicPr>
          <p:cNvPr id="8" name="Picture 7"/>
          <p:cNvPicPr>
            <a:picLocks noChangeAspect="1"/>
          </p:cNvPicPr>
          <p:nvPr/>
        </p:nvPicPr>
        <p:blipFill>
          <a:blip r:embed="rId3" cstate="print"/>
          <a:stretch>
            <a:fillRect/>
          </a:stretch>
        </p:blipFill>
        <p:spPr>
          <a:xfrm>
            <a:off x="438214" y="2005272"/>
            <a:ext cx="8501250" cy="2847456"/>
          </a:xfrm>
          <a:prstGeom prst="rect">
            <a:avLst/>
          </a:prstGeom>
        </p:spPr>
      </p:pic>
    </p:spTree>
    <p:extLst>
      <p:ext uri="{BB962C8B-B14F-4D97-AF65-F5344CB8AC3E}">
        <p14:creationId xmlns:p14="http://schemas.microsoft.com/office/powerpoint/2010/main" val="35162855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Clinker</a:t>
            </a:r>
            <a:endParaRPr lang="en-US" dirty="0"/>
          </a:p>
        </p:txBody>
      </p:sp>
      <p:pic>
        <p:nvPicPr>
          <p:cNvPr id="6" name="Picture 5"/>
          <p:cNvPicPr>
            <a:picLocks noChangeAspect="1"/>
          </p:cNvPicPr>
          <p:nvPr/>
        </p:nvPicPr>
        <p:blipFill>
          <a:blip r:embed="rId3" cstate="print"/>
          <a:stretch>
            <a:fillRect/>
          </a:stretch>
        </p:blipFill>
        <p:spPr>
          <a:xfrm>
            <a:off x="1717258" y="2166738"/>
            <a:ext cx="5794458" cy="3856458"/>
          </a:xfrm>
          <a:prstGeom prst="rect">
            <a:avLst/>
          </a:prstGeom>
        </p:spPr>
      </p:pic>
    </p:spTree>
    <p:extLst>
      <p:ext uri="{BB962C8B-B14F-4D97-AF65-F5344CB8AC3E}">
        <p14:creationId xmlns:p14="http://schemas.microsoft.com/office/powerpoint/2010/main" val="37743745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Gypsum</a:t>
            </a:r>
            <a:endParaRPr lang="en-US" dirty="0"/>
          </a:p>
        </p:txBody>
      </p:sp>
      <p:pic>
        <p:nvPicPr>
          <p:cNvPr id="5" name="Picture 4"/>
          <p:cNvPicPr>
            <a:picLocks noChangeAspect="1"/>
          </p:cNvPicPr>
          <p:nvPr/>
        </p:nvPicPr>
        <p:blipFill>
          <a:blip r:embed="rId3" cstate="print"/>
          <a:stretch>
            <a:fillRect/>
          </a:stretch>
        </p:blipFill>
        <p:spPr>
          <a:xfrm>
            <a:off x="1329789" y="2214155"/>
            <a:ext cx="6484423" cy="4101737"/>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Kiln Reactions</a:t>
            </a:r>
            <a:endParaRPr lang="en-US" dirty="0"/>
          </a:p>
        </p:txBody>
      </p:sp>
      <p:pic>
        <p:nvPicPr>
          <p:cNvPr id="4" name="Picture 3"/>
          <p:cNvPicPr>
            <a:picLocks noChangeAspect="1"/>
          </p:cNvPicPr>
          <p:nvPr/>
        </p:nvPicPr>
        <p:blipFill>
          <a:blip r:embed="rId3" cstate="print"/>
          <a:stretch>
            <a:fillRect/>
          </a:stretch>
        </p:blipFill>
        <p:spPr>
          <a:xfrm>
            <a:off x="245785" y="2228096"/>
            <a:ext cx="8658279" cy="3835819"/>
          </a:xfrm>
          <a:prstGeom prst="rect">
            <a:avLst/>
          </a:prstGeom>
        </p:spPr>
      </p:pic>
    </p:spTree>
    <p:extLst>
      <p:ext uri="{BB962C8B-B14F-4D97-AF65-F5344CB8AC3E}">
        <p14:creationId xmlns:p14="http://schemas.microsoft.com/office/powerpoint/2010/main" val="21670667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Kiln Reactions</a:t>
            </a:r>
            <a:endParaRPr lang="en-US" dirty="0"/>
          </a:p>
        </p:txBody>
      </p:sp>
      <p:pic>
        <p:nvPicPr>
          <p:cNvPr id="9" name="Picture 8"/>
          <p:cNvPicPr>
            <a:picLocks noChangeAspect="1"/>
          </p:cNvPicPr>
          <p:nvPr/>
        </p:nvPicPr>
        <p:blipFill>
          <a:blip r:embed="rId3" cstate="print"/>
          <a:stretch>
            <a:fillRect/>
          </a:stretch>
        </p:blipFill>
        <p:spPr>
          <a:xfrm>
            <a:off x="286250" y="2149194"/>
            <a:ext cx="8601317" cy="3891547"/>
          </a:xfrm>
          <a:prstGeom prst="rect">
            <a:avLst/>
          </a:prstGeom>
        </p:spPr>
      </p:pic>
    </p:spTree>
    <p:extLst>
      <p:ext uri="{BB962C8B-B14F-4D97-AF65-F5344CB8AC3E}">
        <p14:creationId xmlns:p14="http://schemas.microsoft.com/office/powerpoint/2010/main" val="2287522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Kiln Reactions</a:t>
            </a:r>
            <a:endParaRPr lang="en-US" dirty="0"/>
          </a:p>
        </p:txBody>
      </p:sp>
      <p:pic>
        <p:nvPicPr>
          <p:cNvPr id="3" name="Picture 2"/>
          <p:cNvPicPr>
            <a:picLocks noChangeAspect="1"/>
          </p:cNvPicPr>
          <p:nvPr/>
        </p:nvPicPr>
        <p:blipFill>
          <a:blip r:embed="rId3" cstate="print"/>
          <a:stretch>
            <a:fillRect/>
          </a:stretch>
        </p:blipFill>
        <p:spPr>
          <a:xfrm>
            <a:off x="300789" y="2198239"/>
            <a:ext cx="8536234" cy="3685203"/>
          </a:xfrm>
          <a:prstGeom prst="rect">
            <a:avLst/>
          </a:prstGeom>
        </p:spPr>
      </p:pic>
    </p:spTree>
    <p:extLst>
      <p:ext uri="{BB962C8B-B14F-4D97-AF65-F5344CB8AC3E}">
        <p14:creationId xmlns:p14="http://schemas.microsoft.com/office/powerpoint/2010/main" val="16267985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3980" y="1224903"/>
            <a:ext cx="7772400" cy="683044"/>
          </a:xfrm>
        </p:spPr>
        <p:txBody>
          <a:bodyPr/>
          <a:lstStyle/>
          <a:p>
            <a:r>
              <a:rPr lang="en-US" dirty="0" smtClean="0"/>
              <a:t>Types of Portland Cement</a:t>
            </a:r>
            <a:endParaRPr lang="en-US" dirty="0"/>
          </a:p>
        </p:txBody>
      </p:sp>
      <p:sp>
        <p:nvSpPr>
          <p:cNvPr id="3" name="Content Placeholder 2"/>
          <p:cNvSpPr>
            <a:spLocks noGrp="1"/>
          </p:cNvSpPr>
          <p:nvPr>
            <p:ph idx="1"/>
          </p:nvPr>
        </p:nvSpPr>
        <p:spPr>
          <a:xfrm>
            <a:off x="453980" y="2283912"/>
            <a:ext cx="8229600" cy="3901338"/>
          </a:xfrm>
        </p:spPr>
        <p:txBody>
          <a:bodyPr>
            <a:normAutofit/>
          </a:bodyPr>
          <a:lstStyle/>
          <a:p>
            <a:r>
              <a:rPr lang="en-US" dirty="0" smtClean="0"/>
              <a:t>ASTM C150/AASHTO M 85</a:t>
            </a:r>
          </a:p>
          <a:p>
            <a:pPr lvl="1"/>
            <a:r>
              <a:rPr lang="en-US" dirty="0" smtClean="0"/>
              <a:t>Type I</a:t>
            </a:r>
          </a:p>
          <a:p>
            <a:pPr lvl="1"/>
            <a:r>
              <a:rPr lang="en-US" dirty="0" smtClean="0"/>
              <a:t>Type II</a:t>
            </a:r>
          </a:p>
          <a:p>
            <a:pPr lvl="1"/>
            <a:r>
              <a:rPr lang="en-US" dirty="0" smtClean="0"/>
              <a:t>Type II (MH)</a:t>
            </a:r>
          </a:p>
          <a:p>
            <a:pPr lvl="1"/>
            <a:r>
              <a:rPr lang="en-US" dirty="0" smtClean="0"/>
              <a:t>Type III</a:t>
            </a:r>
          </a:p>
          <a:p>
            <a:pPr lvl="1"/>
            <a:r>
              <a:rPr lang="en-US" dirty="0" smtClean="0"/>
              <a:t>Type IV</a:t>
            </a:r>
          </a:p>
          <a:p>
            <a:pPr lvl="1"/>
            <a:r>
              <a:rPr lang="en-US" dirty="0" smtClean="0"/>
              <a:t>Type V</a:t>
            </a:r>
          </a:p>
          <a:p>
            <a:pPr lvl="1"/>
            <a:endParaRPr lang="en-US" dirty="0" smtClean="0"/>
          </a:p>
          <a:p>
            <a:pPr lvl="1"/>
            <a:endParaRPr lang="en-US" dirty="0"/>
          </a:p>
        </p:txBody>
      </p:sp>
    </p:spTree>
    <p:extLst>
      <p:ext uri="{BB962C8B-B14F-4D97-AF65-F5344CB8AC3E}">
        <p14:creationId xmlns:p14="http://schemas.microsoft.com/office/powerpoint/2010/main" val="1357945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Type I</a:t>
            </a:r>
            <a:endParaRPr lang="en-US" dirty="0"/>
          </a:p>
        </p:txBody>
      </p:sp>
      <p:pic>
        <p:nvPicPr>
          <p:cNvPr id="6" name="Picture 5"/>
          <p:cNvPicPr>
            <a:picLocks noChangeAspect="1"/>
          </p:cNvPicPr>
          <p:nvPr/>
        </p:nvPicPr>
        <p:blipFill>
          <a:blip r:embed="rId3" cstate="print"/>
          <a:stretch>
            <a:fillRect/>
          </a:stretch>
        </p:blipFill>
        <p:spPr>
          <a:xfrm>
            <a:off x="1035167" y="2231705"/>
            <a:ext cx="3151372" cy="2105829"/>
          </a:xfrm>
          <a:prstGeom prst="rect">
            <a:avLst/>
          </a:prstGeom>
        </p:spPr>
      </p:pic>
      <p:pic>
        <p:nvPicPr>
          <p:cNvPr id="7" name="Picture 6"/>
          <p:cNvPicPr>
            <a:picLocks noChangeAspect="1"/>
          </p:cNvPicPr>
          <p:nvPr/>
        </p:nvPicPr>
        <p:blipFill>
          <a:blip r:embed="rId4" cstate="print"/>
          <a:stretch>
            <a:fillRect/>
          </a:stretch>
        </p:blipFill>
        <p:spPr>
          <a:xfrm>
            <a:off x="4712819" y="2231704"/>
            <a:ext cx="3151372" cy="2105829"/>
          </a:xfrm>
          <a:prstGeom prst="rect">
            <a:avLst/>
          </a:prstGeom>
        </p:spPr>
      </p:pic>
      <p:pic>
        <p:nvPicPr>
          <p:cNvPr id="8" name="Picture 7"/>
          <p:cNvPicPr>
            <a:picLocks noChangeAspect="1"/>
          </p:cNvPicPr>
          <p:nvPr/>
        </p:nvPicPr>
        <p:blipFill>
          <a:blip r:embed="rId5" cstate="print"/>
          <a:stretch>
            <a:fillRect/>
          </a:stretch>
        </p:blipFill>
        <p:spPr>
          <a:xfrm>
            <a:off x="1035167" y="4529738"/>
            <a:ext cx="3151372" cy="2105829"/>
          </a:xfrm>
          <a:prstGeom prst="rect">
            <a:avLst/>
          </a:prstGeom>
        </p:spPr>
      </p:pic>
      <p:pic>
        <p:nvPicPr>
          <p:cNvPr id="9" name="Picture 8"/>
          <p:cNvPicPr>
            <a:picLocks noChangeAspect="1"/>
          </p:cNvPicPr>
          <p:nvPr/>
        </p:nvPicPr>
        <p:blipFill>
          <a:blip r:embed="rId6" cstate="print"/>
          <a:stretch>
            <a:fillRect/>
          </a:stretch>
        </p:blipFill>
        <p:spPr>
          <a:xfrm>
            <a:off x="4712819" y="4529738"/>
            <a:ext cx="3151372" cy="2093143"/>
          </a:xfrm>
          <a:prstGeom prst="rect">
            <a:avLst/>
          </a:prstGeom>
        </p:spPr>
      </p:pic>
    </p:spTree>
    <p:extLst>
      <p:ext uri="{BB962C8B-B14F-4D97-AF65-F5344CB8AC3E}">
        <p14:creationId xmlns:p14="http://schemas.microsoft.com/office/powerpoint/2010/main" val="33601842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Overview</a:t>
            </a:r>
            <a:endParaRPr lang="en-US" dirty="0"/>
          </a:p>
        </p:txBody>
      </p:sp>
      <p:sp>
        <p:nvSpPr>
          <p:cNvPr id="3" name="Content Placeholder 2"/>
          <p:cNvSpPr>
            <a:spLocks noGrp="1"/>
          </p:cNvSpPr>
          <p:nvPr>
            <p:ph type="subTitle" idx="4294967295"/>
          </p:nvPr>
        </p:nvSpPr>
        <p:spPr>
          <a:xfrm>
            <a:off x="483144" y="2312920"/>
            <a:ext cx="8177713" cy="2881380"/>
          </a:xfrm>
        </p:spPr>
        <p:txBody>
          <a:bodyPr numCol="2">
            <a:noAutofit/>
          </a:bodyPr>
          <a:lstStyle/>
          <a:p>
            <a:r>
              <a:rPr lang="en-US" sz="2400" dirty="0" smtClean="0"/>
              <a:t>Manufacture of Portland Cement</a:t>
            </a:r>
          </a:p>
          <a:p>
            <a:r>
              <a:rPr lang="en-US" sz="2400" dirty="0" smtClean="0"/>
              <a:t>Types of Portland Cement</a:t>
            </a:r>
          </a:p>
          <a:p>
            <a:r>
              <a:rPr lang="en-US" sz="2400" dirty="0" smtClean="0"/>
              <a:t>Selecting and Specifying Cements</a:t>
            </a:r>
          </a:p>
          <a:p>
            <a:r>
              <a:rPr lang="en-US" sz="2400" dirty="0" smtClean="0"/>
              <a:t>Chemistry of Portland Cement</a:t>
            </a:r>
          </a:p>
          <a:p>
            <a:r>
              <a:rPr lang="en-US" sz="2400" dirty="0" smtClean="0"/>
              <a:t>Physical Properties of Cement</a:t>
            </a:r>
          </a:p>
          <a:p>
            <a:r>
              <a:rPr lang="en-US" sz="2400" dirty="0" smtClean="0"/>
              <a:t>Transportation, Packaging, and Storage</a:t>
            </a:r>
          </a:p>
          <a:p>
            <a:r>
              <a:rPr lang="en-US" sz="2400" dirty="0" smtClean="0"/>
              <a:t>Hot Cement</a:t>
            </a:r>
          </a:p>
          <a:p>
            <a:endParaRPr lang="en-US"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344" y="1184235"/>
            <a:ext cx="6781800" cy="555938"/>
          </a:xfrm>
        </p:spPr>
        <p:txBody>
          <a:bodyPr>
            <a:normAutofit fontScale="90000"/>
          </a:bodyPr>
          <a:lstStyle/>
          <a:p>
            <a:r>
              <a:rPr lang="en-US" dirty="0" smtClean="0"/>
              <a:t>Type II</a:t>
            </a:r>
            <a:endParaRPr lang="en-US" dirty="0"/>
          </a:p>
        </p:txBody>
      </p:sp>
      <p:pic>
        <p:nvPicPr>
          <p:cNvPr id="6" name="Picture 5"/>
          <p:cNvPicPr>
            <a:picLocks noChangeAspect="1"/>
          </p:cNvPicPr>
          <p:nvPr/>
        </p:nvPicPr>
        <p:blipFill>
          <a:blip r:embed="rId3" cstate="print"/>
          <a:stretch>
            <a:fillRect/>
          </a:stretch>
        </p:blipFill>
        <p:spPr>
          <a:xfrm>
            <a:off x="577030" y="2712679"/>
            <a:ext cx="4047222" cy="2390878"/>
          </a:xfrm>
          <a:prstGeom prst="rect">
            <a:avLst/>
          </a:prstGeom>
        </p:spPr>
      </p:pic>
      <p:pic>
        <p:nvPicPr>
          <p:cNvPr id="7" name="Picture 6"/>
          <p:cNvPicPr>
            <a:picLocks noChangeAspect="1"/>
          </p:cNvPicPr>
          <p:nvPr/>
        </p:nvPicPr>
        <p:blipFill>
          <a:blip r:embed="rId4" cstate="print"/>
          <a:stretch>
            <a:fillRect/>
          </a:stretch>
        </p:blipFill>
        <p:spPr>
          <a:xfrm>
            <a:off x="4889691" y="1150743"/>
            <a:ext cx="2679566" cy="2575232"/>
          </a:xfrm>
          <a:prstGeom prst="rect">
            <a:avLst/>
          </a:prstGeom>
        </p:spPr>
      </p:pic>
      <p:pic>
        <p:nvPicPr>
          <p:cNvPr id="8" name="Picture 7"/>
          <p:cNvPicPr>
            <a:picLocks noChangeAspect="1"/>
          </p:cNvPicPr>
          <p:nvPr/>
        </p:nvPicPr>
        <p:blipFill>
          <a:blip r:embed="rId5" cstate="print"/>
          <a:stretch>
            <a:fillRect/>
          </a:stretch>
        </p:blipFill>
        <p:spPr>
          <a:xfrm>
            <a:off x="4889691" y="3929165"/>
            <a:ext cx="2679566" cy="2738740"/>
          </a:xfrm>
          <a:prstGeom prst="rect">
            <a:avLst/>
          </a:prstGeom>
        </p:spPr>
      </p:pic>
    </p:spTree>
    <p:extLst>
      <p:ext uri="{BB962C8B-B14F-4D97-AF65-F5344CB8AC3E}">
        <p14:creationId xmlns:p14="http://schemas.microsoft.com/office/powerpoint/2010/main" val="2030125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547" y="1105361"/>
            <a:ext cx="7447868" cy="555938"/>
          </a:xfrm>
        </p:spPr>
        <p:txBody>
          <a:bodyPr>
            <a:normAutofit fontScale="90000"/>
          </a:bodyPr>
          <a:lstStyle/>
          <a:p>
            <a:r>
              <a:rPr lang="en-US" dirty="0" smtClean="0"/>
              <a:t>Types of Cement Required for Concrete Exposed to Sulfate in Soil or Water</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247"/>
            <a:ext cx="9039828" cy="4861368"/>
          </a:xfrm>
          <a:prstGeom prst="rect">
            <a:avLst/>
          </a:prstGeom>
        </p:spPr>
      </p:pic>
    </p:spTree>
    <p:extLst>
      <p:ext uri="{BB962C8B-B14F-4D97-AF65-F5344CB8AC3E}">
        <p14:creationId xmlns:p14="http://schemas.microsoft.com/office/powerpoint/2010/main" val="11190005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547" y="1244393"/>
            <a:ext cx="6781800" cy="555938"/>
          </a:xfrm>
        </p:spPr>
        <p:txBody>
          <a:bodyPr>
            <a:normAutofit fontScale="90000"/>
          </a:bodyPr>
          <a:lstStyle/>
          <a:p>
            <a:r>
              <a:rPr lang="en-US" dirty="0" smtClean="0"/>
              <a:t>Sulfate Resistance by Type of Cement</a:t>
            </a:r>
            <a:endParaRPr lang="en-US" dirty="0"/>
          </a:p>
        </p:txBody>
      </p:sp>
      <p:pic>
        <p:nvPicPr>
          <p:cNvPr id="6" name="Picture 5"/>
          <p:cNvPicPr>
            <a:picLocks noChangeAspect="1"/>
          </p:cNvPicPr>
          <p:nvPr/>
        </p:nvPicPr>
        <p:blipFill>
          <a:blip r:embed="rId3" cstate="print"/>
          <a:stretch>
            <a:fillRect/>
          </a:stretch>
        </p:blipFill>
        <p:spPr>
          <a:xfrm>
            <a:off x="1568954" y="2016232"/>
            <a:ext cx="5104561" cy="3935418"/>
          </a:xfrm>
          <a:prstGeom prst="rect">
            <a:avLst/>
          </a:prstGeom>
        </p:spPr>
      </p:pic>
      <p:sp>
        <p:nvSpPr>
          <p:cNvPr id="7" name="TextBox 6"/>
          <p:cNvSpPr txBox="1"/>
          <p:nvPr/>
        </p:nvSpPr>
        <p:spPr>
          <a:xfrm>
            <a:off x="5502912" y="6091336"/>
            <a:ext cx="1050288" cy="307777"/>
          </a:xfrm>
          <a:prstGeom prst="rect">
            <a:avLst/>
          </a:prstGeom>
          <a:noFill/>
        </p:spPr>
        <p:txBody>
          <a:bodyPr wrap="none" rtlCol="0">
            <a:spAutoFit/>
          </a:bodyPr>
          <a:lstStyle/>
          <a:p>
            <a:r>
              <a:rPr lang="en-US" sz="1400" i="1" dirty="0" smtClean="0"/>
              <a:t>Stark 2002</a:t>
            </a:r>
            <a:endParaRPr lang="en-US" sz="1400" i="1" dirty="0"/>
          </a:p>
        </p:txBody>
      </p:sp>
    </p:spTree>
    <p:extLst>
      <p:ext uri="{BB962C8B-B14F-4D97-AF65-F5344CB8AC3E}">
        <p14:creationId xmlns:p14="http://schemas.microsoft.com/office/powerpoint/2010/main" val="2457359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547" y="1244393"/>
            <a:ext cx="6781800" cy="555938"/>
          </a:xfrm>
        </p:spPr>
        <p:txBody>
          <a:bodyPr>
            <a:normAutofit fontScale="90000"/>
          </a:bodyPr>
          <a:lstStyle/>
          <a:p>
            <a:r>
              <a:rPr lang="en-US" dirty="0" smtClean="0"/>
              <a:t>Sulfate Resistance by W/C</a:t>
            </a:r>
            <a:endParaRPr lang="en-US" dirty="0"/>
          </a:p>
        </p:txBody>
      </p:sp>
      <p:pic>
        <p:nvPicPr>
          <p:cNvPr id="3" name="Picture 2"/>
          <p:cNvPicPr>
            <a:picLocks noChangeAspect="1"/>
          </p:cNvPicPr>
          <p:nvPr/>
        </p:nvPicPr>
        <p:blipFill>
          <a:blip r:embed="rId3" cstate="print"/>
          <a:stretch>
            <a:fillRect/>
          </a:stretch>
        </p:blipFill>
        <p:spPr>
          <a:xfrm>
            <a:off x="1398300" y="2103616"/>
            <a:ext cx="5237922" cy="3900142"/>
          </a:xfrm>
          <a:prstGeom prst="rect">
            <a:avLst/>
          </a:prstGeom>
        </p:spPr>
      </p:pic>
      <p:sp>
        <p:nvSpPr>
          <p:cNvPr id="7" name="TextBox 6"/>
          <p:cNvSpPr txBox="1"/>
          <p:nvPr/>
        </p:nvSpPr>
        <p:spPr>
          <a:xfrm>
            <a:off x="5502912" y="6115415"/>
            <a:ext cx="1050288" cy="307777"/>
          </a:xfrm>
          <a:prstGeom prst="rect">
            <a:avLst/>
          </a:prstGeom>
          <a:noFill/>
        </p:spPr>
        <p:txBody>
          <a:bodyPr wrap="none" rtlCol="0">
            <a:spAutoFit/>
          </a:bodyPr>
          <a:lstStyle/>
          <a:p>
            <a:r>
              <a:rPr lang="en-US" sz="1400" i="1" dirty="0" smtClean="0"/>
              <a:t>Stark 2002</a:t>
            </a:r>
            <a:endParaRPr lang="en-US" sz="1400" i="1" dirty="0"/>
          </a:p>
        </p:txBody>
      </p:sp>
    </p:spTree>
    <p:extLst>
      <p:ext uri="{BB962C8B-B14F-4D97-AF65-F5344CB8AC3E}">
        <p14:creationId xmlns:p14="http://schemas.microsoft.com/office/powerpoint/2010/main" val="3028434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547" y="1261772"/>
            <a:ext cx="6781800" cy="555938"/>
          </a:xfrm>
        </p:spPr>
        <p:txBody>
          <a:bodyPr>
            <a:normAutofit fontScale="90000"/>
          </a:bodyPr>
          <a:lstStyle/>
          <a:p>
            <a:r>
              <a:rPr lang="en-US" dirty="0" smtClean="0"/>
              <a:t>Type II (MH) and Type IV</a:t>
            </a:r>
            <a:endParaRPr lang="en-US" dirty="0"/>
          </a:p>
        </p:txBody>
      </p:sp>
      <p:pic>
        <p:nvPicPr>
          <p:cNvPr id="6" name="Picture 5"/>
          <p:cNvPicPr>
            <a:picLocks noChangeAspect="1"/>
          </p:cNvPicPr>
          <p:nvPr/>
        </p:nvPicPr>
        <p:blipFill>
          <a:blip r:embed="rId3" cstate="print"/>
          <a:stretch>
            <a:fillRect/>
          </a:stretch>
        </p:blipFill>
        <p:spPr>
          <a:xfrm>
            <a:off x="1043145" y="2160282"/>
            <a:ext cx="3303858" cy="3957943"/>
          </a:xfrm>
          <a:prstGeom prst="rect">
            <a:avLst/>
          </a:prstGeom>
        </p:spPr>
      </p:pic>
      <p:pic>
        <p:nvPicPr>
          <p:cNvPr id="7" name="Picture 6"/>
          <p:cNvPicPr>
            <a:picLocks noChangeAspect="1"/>
          </p:cNvPicPr>
          <p:nvPr/>
        </p:nvPicPr>
        <p:blipFill>
          <a:blip r:embed="rId4" cstate="print"/>
          <a:stretch>
            <a:fillRect/>
          </a:stretch>
        </p:blipFill>
        <p:spPr>
          <a:xfrm>
            <a:off x="4901271" y="2160281"/>
            <a:ext cx="3303858" cy="3957943"/>
          </a:xfrm>
          <a:prstGeom prst="rect">
            <a:avLst/>
          </a:prstGeom>
        </p:spPr>
      </p:pic>
    </p:spTree>
    <p:extLst>
      <p:ext uri="{BB962C8B-B14F-4D97-AF65-F5344CB8AC3E}">
        <p14:creationId xmlns:p14="http://schemas.microsoft.com/office/powerpoint/2010/main" val="22293033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547" y="1134772"/>
            <a:ext cx="6781800" cy="555938"/>
          </a:xfrm>
        </p:spPr>
        <p:txBody>
          <a:bodyPr>
            <a:normAutofit fontScale="90000"/>
          </a:bodyPr>
          <a:lstStyle/>
          <a:p>
            <a:r>
              <a:rPr lang="en-US" dirty="0" smtClean="0"/>
              <a:t>Type III</a:t>
            </a:r>
            <a:endParaRPr lang="en-US" dirty="0"/>
          </a:p>
        </p:txBody>
      </p:sp>
      <p:pic>
        <p:nvPicPr>
          <p:cNvPr id="6" name="Picture 5"/>
          <p:cNvPicPr>
            <a:picLocks noChangeAspect="1"/>
          </p:cNvPicPr>
          <p:nvPr/>
        </p:nvPicPr>
        <p:blipFill>
          <a:blip r:embed="rId3" cstate="print"/>
          <a:stretch>
            <a:fillRect/>
          </a:stretch>
        </p:blipFill>
        <p:spPr>
          <a:xfrm>
            <a:off x="848368" y="1858320"/>
            <a:ext cx="3411455" cy="2386094"/>
          </a:xfrm>
          <a:prstGeom prst="rect">
            <a:avLst/>
          </a:prstGeom>
        </p:spPr>
      </p:pic>
      <p:pic>
        <p:nvPicPr>
          <p:cNvPr id="7" name="Picture 6"/>
          <p:cNvPicPr>
            <a:picLocks noChangeAspect="1"/>
          </p:cNvPicPr>
          <p:nvPr/>
        </p:nvPicPr>
        <p:blipFill>
          <a:blip r:embed="rId4" cstate="print"/>
          <a:stretch>
            <a:fillRect/>
          </a:stretch>
        </p:blipFill>
        <p:spPr>
          <a:xfrm>
            <a:off x="4792055" y="1858320"/>
            <a:ext cx="3522290" cy="2386094"/>
          </a:xfrm>
          <a:prstGeom prst="rect">
            <a:avLst/>
          </a:prstGeom>
        </p:spPr>
      </p:pic>
      <p:pic>
        <p:nvPicPr>
          <p:cNvPr id="8" name="Picture 7"/>
          <p:cNvPicPr>
            <a:picLocks noChangeAspect="1"/>
          </p:cNvPicPr>
          <p:nvPr/>
        </p:nvPicPr>
        <p:blipFill>
          <a:blip r:embed="rId5" cstate="print"/>
          <a:stretch>
            <a:fillRect/>
          </a:stretch>
        </p:blipFill>
        <p:spPr>
          <a:xfrm>
            <a:off x="2863517" y="4387238"/>
            <a:ext cx="3251992" cy="2333428"/>
          </a:xfrm>
          <a:prstGeom prst="rect">
            <a:avLst/>
          </a:prstGeom>
        </p:spPr>
      </p:pic>
    </p:spTree>
    <p:extLst>
      <p:ext uri="{BB962C8B-B14F-4D97-AF65-F5344CB8AC3E}">
        <p14:creationId xmlns:p14="http://schemas.microsoft.com/office/powerpoint/2010/main" val="19364124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V</a:t>
            </a:r>
            <a:endParaRPr lang="en-US" dirty="0"/>
          </a:p>
        </p:txBody>
      </p:sp>
      <p:pic>
        <p:nvPicPr>
          <p:cNvPr id="4" name="Picture 3"/>
          <p:cNvPicPr>
            <a:picLocks noChangeAspect="1"/>
          </p:cNvPicPr>
          <p:nvPr/>
        </p:nvPicPr>
        <p:blipFill>
          <a:blip r:embed="rId3" cstate="print"/>
          <a:stretch>
            <a:fillRect/>
          </a:stretch>
        </p:blipFill>
        <p:spPr>
          <a:xfrm>
            <a:off x="200485" y="2322645"/>
            <a:ext cx="4114800" cy="3802217"/>
          </a:xfrm>
          <a:prstGeom prst="rect">
            <a:avLst/>
          </a:prstGeom>
        </p:spPr>
      </p:pic>
      <p:pic>
        <p:nvPicPr>
          <p:cNvPr id="5" name="Picture 4"/>
          <p:cNvPicPr>
            <a:picLocks noChangeAspect="1"/>
          </p:cNvPicPr>
          <p:nvPr/>
        </p:nvPicPr>
        <p:blipFill>
          <a:blip r:embed="rId4" cstate="print"/>
          <a:stretch>
            <a:fillRect/>
          </a:stretch>
        </p:blipFill>
        <p:spPr>
          <a:xfrm>
            <a:off x="4348345" y="2322645"/>
            <a:ext cx="4668655" cy="3802217"/>
          </a:xfrm>
          <a:prstGeom prst="rect">
            <a:avLst/>
          </a:prstGeom>
        </p:spPr>
      </p:pic>
      <p:sp>
        <p:nvSpPr>
          <p:cNvPr id="6" name="TextBox 5"/>
          <p:cNvSpPr txBox="1"/>
          <p:nvPr/>
        </p:nvSpPr>
        <p:spPr>
          <a:xfrm>
            <a:off x="7879648" y="6366933"/>
            <a:ext cx="959553" cy="307777"/>
          </a:xfrm>
          <a:prstGeom prst="rect">
            <a:avLst/>
          </a:prstGeom>
          <a:noFill/>
        </p:spPr>
        <p:txBody>
          <a:bodyPr wrap="square" rtlCol="0">
            <a:spAutoFit/>
          </a:bodyPr>
          <a:lstStyle/>
          <a:p>
            <a:r>
              <a:rPr lang="en-US" sz="1400" i="1" dirty="0" smtClean="0">
                <a:latin typeface="+mn-lt"/>
              </a:rPr>
              <a:t>Stark 2002</a:t>
            </a:r>
            <a:endParaRPr lang="en-US" sz="1400" i="1" dirty="0">
              <a:latin typeface="+mn-lt"/>
            </a:endParaRPr>
          </a:p>
        </p:txBody>
      </p:sp>
    </p:spTree>
    <p:extLst>
      <p:ext uri="{BB962C8B-B14F-4D97-AF65-F5344CB8AC3E}">
        <p14:creationId xmlns:p14="http://schemas.microsoft.com/office/powerpoint/2010/main" val="3801516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245985"/>
            <a:ext cx="7772400" cy="683044"/>
          </a:xfrm>
        </p:spPr>
        <p:txBody>
          <a:bodyPr/>
          <a:lstStyle/>
          <a:p>
            <a:r>
              <a:rPr lang="en-US" dirty="0"/>
              <a:t>Air-Entraining Portland Cements</a:t>
            </a:r>
          </a:p>
        </p:txBody>
      </p:sp>
      <p:sp>
        <p:nvSpPr>
          <p:cNvPr id="3" name="Content Placeholder 2"/>
          <p:cNvSpPr>
            <a:spLocks noGrp="1"/>
          </p:cNvSpPr>
          <p:nvPr>
            <p:ph idx="1"/>
          </p:nvPr>
        </p:nvSpPr>
        <p:spPr>
          <a:xfrm>
            <a:off x="457200" y="2332038"/>
            <a:ext cx="8229600" cy="3901338"/>
          </a:xfrm>
        </p:spPr>
        <p:txBody>
          <a:bodyPr/>
          <a:lstStyle/>
          <a:p>
            <a:r>
              <a:rPr lang="en-US" dirty="0"/>
              <a:t>Type IA</a:t>
            </a:r>
          </a:p>
          <a:p>
            <a:r>
              <a:rPr lang="en-US" dirty="0"/>
              <a:t>Type IIA</a:t>
            </a:r>
          </a:p>
          <a:p>
            <a:r>
              <a:rPr lang="en-US" dirty="0"/>
              <a:t>Type II(MH)A</a:t>
            </a:r>
          </a:p>
          <a:p>
            <a:r>
              <a:rPr lang="en-US" dirty="0"/>
              <a:t>Type IIIA</a:t>
            </a:r>
          </a:p>
          <a:p>
            <a:endParaRPr lang="en-US" dirty="0"/>
          </a:p>
        </p:txBody>
      </p:sp>
    </p:spTree>
    <p:extLst>
      <p:ext uri="{BB962C8B-B14F-4D97-AF65-F5344CB8AC3E}">
        <p14:creationId xmlns:p14="http://schemas.microsoft.com/office/powerpoint/2010/main" val="38504021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589" y="1038087"/>
            <a:ext cx="8229600" cy="691277"/>
          </a:xfrm>
        </p:spPr>
        <p:txBody>
          <a:bodyPr/>
          <a:lstStyle/>
          <a:p>
            <a:r>
              <a:rPr lang="en-US" dirty="0" smtClean="0"/>
              <a:t>White Portland Cements</a:t>
            </a:r>
            <a:endParaRPr lang="en-US" dirty="0"/>
          </a:p>
        </p:txBody>
      </p:sp>
      <p:pic>
        <p:nvPicPr>
          <p:cNvPr id="4" name="Picture 3"/>
          <p:cNvPicPr>
            <a:picLocks noChangeAspect="1"/>
          </p:cNvPicPr>
          <p:nvPr/>
        </p:nvPicPr>
        <p:blipFill>
          <a:blip r:embed="rId3" cstate="print"/>
          <a:stretch>
            <a:fillRect/>
          </a:stretch>
        </p:blipFill>
        <p:spPr>
          <a:xfrm>
            <a:off x="413119" y="2971376"/>
            <a:ext cx="2168795" cy="2053698"/>
          </a:xfrm>
          <a:prstGeom prst="rect">
            <a:avLst/>
          </a:prstGeom>
        </p:spPr>
      </p:pic>
      <p:pic>
        <p:nvPicPr>
          <p:cNvPr id="5" name="Picture 4"/>
          <p:cNvPicPr>
            <a:picLocks noChangeAspect="1"/>
          </p:cNvPicPr>
          <p:nvPr/>
        </p:nvPicPr>
        <p:blipFill>
          <a:blip r:embed="rId4" cstate="print"/>
          <a:stretch>
            <a:fillRect/>
          </a:stretch>
        </p:blipFill>
        <p:spPr>
          <a:xfrm>
            <a:off x="2930761" y="2968258"/>
            <a:ext cx="2385822" cy="2059934"/>
          </a:xfrm>
          <a:prstGeom prst="rect">
            <a:avLst/>
          </a:prstGeom>
        </p:spPr>
      </p:pic>
      <p:pic>
        <p:nvPicPr>
          <p:cNvPr id="7" name="Picture 6"/>
          <p:cNvPicPr>
            <a:picLocks noChangeAspect="1"/>
          </p:cNvPicPr>
          <p:nvPr/>
        </p:nvPicPr>
        <p:blipFill>
          <a:blip r:embed="rId5" cstate="print"/>
          <a:stretch>
            <a:fillRect/>
          </a:stretch>
        </p:blipFill>
        <p:spPr>
          <a:xfrm>
            <a:off x="5643154" y="2965269"/>
            <a:ext cx="3059368" cy="2065913"/>
          </a:xfrm>
          <a:prstGeom prst="rect">
            <a:avLst/>
          </a:prstGeom>
        </p:spPr>
      </p:pic>
    </p:spTree>
    <p:extLst>
      <p:ext uri="{BB962C8B-B14F-4D97-AF65-F5344CB8AC3E}">
        <p14:creationId xmlns:p14="http://schemas.microsoft.com/office/powerpoint/2010/main" val="24917250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Blended Hydraulic Cements</a:t>
            </a:r>
            <a:endParaRPr lang="en-US" dirty="0"/>
          </a:p>
        </p:txBody>
      </p:sp>
      <p:pic>
        <p:nvPicPr>
          <p:cNvPr id="4" name="Picture 3"/>
          <p:cNvPicPr>
            <a:picLocks noChangeAspect="1"/>
          </p:cNvPicPr>
          <p:nvPr/>
        </p:nvPicPr>
        <p:blipFill>
          <a:blip r:embed="rId3" cstate="print"/>
          <a:stretch>
            <a:fillRect/>
          </a:stretch>
        </p:blipFill>
        <p:spPr>
          <a:xfrm>
            <a:off x="736086" y="2145284"/>
            <a:ext cx="7671829" cy="4311780"/>
          </a:xfrm>
          <a:prstGeom prst="rect">
            <a:avLst/>
          </a:prstGeom>
        </p:spPr>
      </p:pic>
    </p:spTree>
    <p:extLst>
      <p:ext uri="{BB962C8B-B14F-4D97-AF65-F5344CB8AC3E}">
        <p14:creationId xmlns:p14="http://schemas.microsoft.com/office/powerpoint/2010/main" val="39190533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Portland Cement</a:t>
            </a:r>
            <a:endParaRPr lang="en-US" dirty="0"/>
          </a:p>
        </p:txBody>
      </p:sp>
      <p:pic>
        <p:nvPicPr>
          <p:cNvPr id="6" name="Picture 5"/>
          <p:cNvPicPr>
            <a:picLocks noChangeAspect="1"/>
          </p:cNvPicPr>
          <p:nvPr/>
        </p:nvPicPr>
        <p:blipFill>
          <a:blip r:embed="rId3" cstate="print"/>
          <a:stretch>
            <a:fillRect/>
          </a:stretch>
        </p:blipFill>
        <p:spPr>
          <a:xfrm>
            <a:off x="1249661" y="2082800"/>
            <a:ext cx="6644679" cy="4203771"/>
          </a:xfrm>
          <a:prstGeom prst="rect">
            <a:avLst/>
          </a:prstGeom>
        </p:spPr>
      </p:pic>
    </p:spTree>
    <p:extLst>
      <p:ext uri="{BB962C8B-B14F-4D97-AF65-F5344CB8AC3E}">
        <p14:creationId xmlns:p14="http://schemas.microsoft.com/office/powerpoint/2010/main" val="10808246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5380" y="1200840"/>
            <a:ext cx="7772400" cy="683044"/>
          </a:xfrm>
        </p:spPr>
        <p:txBody>
          <a:bodyPr/>
          <a:lstStyle/>
          <a:p>
            <a:r>
              <a:rPr lang="en-US" dirty="0" smtClean="0"/>
              <a:t>Blended Hydraulic Cements</a:t>
            </a:r>
            <a:endParaRPr lang="en-US" dirty="0"/>
          </a:p>
        </p:txBody>
      </p:sp>
      <p:sp>
        <p:nvSpPr>
          <p:cNvPr id="3" name="Content Placeholder 2"/>
          <p:cNvSpPr>
            <a:spLocks noGrp="1"/>
          </p:cNvSpPr>
          <p:nvPr>
            <p:ph idx="1"/>
          </p:nvPr>
        </p:nvSpPr>
        <p:spPr>
          <a:xfrm>
            <a:off x="343696" y="2332038"/>
            <a:ext cx="8456608" cy="3901338"/>
          </a:xfrm>
        </p:spPr>
        <p:txBody>
          <a:bodyPr/>
          <a:lstStyle/>
          <a:p>
            <a:r>
              <a:rPr lang="en-US" dirty="0" smtClean="0"/>
              <a:t>ASTM C595/AASHTO M 240</a:t>
            </a:r>
          </a:p>
          <a:p>
            <a:pPr lvl="1"/>
            <a:r>
              <a:rPr lang="en-US" dirty="0" smtClean="0"/>
              <a:t>Type IS (X)			Portland blast-furnace slag cement</a:t>
            </a:r>
          </a:p>
          <a:p>
            <a:pPr lvl="1"/>
            <a:r>
              <a:rPr lang="en-US" dirty="0" smtClean="0"/>
              <a:t>Type IP (X) 		Portland-</a:t>
            </a:r>
            <a:r>
              <a:rPr lang="en-US" dirty="0" err="1" smtClean="0"/>
              <a:t>pozzolan</a:t>
            </a:r>
            <a:r>
              <a:rPr lang="en-US" dirty="0" smtClean="0"/>
              <a:t> cement</a:t>
            </a:r>
          </a:p>
          <a:p>
            <a:pPr lvl="1"/>
            <a:r>
              <a:rPr lang="en-US" dirty="0" smtClean="0"/>
              <a:t>Type IL (X) 		Portland-limestone cement</a:t>
            </a:r>
          </a:p>
          <a:p>
            <a:pPr lvl="1"/>
            <a:r>
              <a:rPr lang="en-US" dirty="0" smtClean="0"/>
              <a:t>Type IT (AX)(BY) 	Ternary blended cement</a:t>
            </a:r>
            <a:endParaRPr lang="en-US" dirty="0"/>
          </a:p>
        </p:txBody>
      </p:sp>
    </p:spTree>
    <p:extLst>
      <p:ext uri="{BB962C8B-B14F-4D97-AF65-F5344CB8AC3E}">
        <p14:creationId xmlns:p14="http://schemas.microsoft.com/office/powerpoint/2010/main" val="2919491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5380" y="1200840"/>
            <a:ext cx="7772400" cy="683044"/>
          </a:xfrm>
        </p:spPr>
        <p:txBody>
          <a:bodyPr/>
          <a:lstStyle/>
          <a:p>
            <a:r>
              <a:rPr lang="en-US" dirty="0" smtClean="0"/>
              <a:t>Type IS</a:t>
            </a:r>
            <a:endParaRPr lang="en-US" dirty="0"/>
          </a:p>
        </p:txBody>
      </p:sp>
      <p:sp>
        <p:nvSpPr>
          <p:cNvPr id="3" name="Content Placeholder 2"/>
          <p:cNvSpPr>
            <a:spLocks noGrp="1"/>
          </p:cNvSpPr>
          <p:nvPr>
            <p:ph idx="1"/>
          </p:nvPr>
        </p:nvSpPr>
        <p:spPr>
          <a:xfrm>
            <a:off x="369759" y="2163596"/>
            <a:ext cx="8229600" cy="3901338"/>
          </a:xfrm>
        </p:spPr>
        <p:txBody>
          <a:bodyPr/>
          <a:lstStyle/>
          <a:p>
            <a:r>
              <a:rPr lang="en-US" dirty="0" err="1" smtClean="0"/>
              <a:t>Intergrinding</a:t>
            </a:r>
            <a:r>
              <a:rPr lang="en-US" dirty="0" smtClean="0"/>
              <a:t> of clinker and granulated slag</a:t>
            </a:r>
          </a:p>
          <a:p>
            <a:r>
              <a:rPr lang="en-US" dirty="0" smtClean="0"/>
              <a:t>Blending of portland and slag cements</a:t>
            </a:r>
          </a:p>
          <a:p>
            <a:r>
              <a:rPr lang="en-US" dirty="0" smtClean="0"/>
              <a:t>Combination</a:t>
            </a:r>
          </a:p>
          <a:p>
            <a:endParaRPr lang="en-US" dirty="0" smtClean="0"/>
          </a:p>
          <a:p>
            <a:r>
              <a:rPr lang="en-US" dirty="0" smtClean="0"/>
              <a:t>Type IS (&lt;70)</a:t>
            </a:r>
          </a:p>
          <a:p>
            <a:r>
              <a:rPr lang="en-US" dirty="0" smtClean="0"/>
              <a:t>Type IS (≥70)</a:t>
            </a:r>
            <a:endParaRPr lang="en-US" dirty="0"/>
          </a:p>
        </p:txBody>
      </p:sp>
    </p:spTree>
    <p:extLst>
      <p:ext uri="{BB962C8B-B14F-4D97-AF65-F5344CB8AC3E}">
        <p14:creationId xmlns:p14="http://schemas.microsoft.com/office/powerpoint/2010/main" val="4069744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5380" y="1200840"/>
            <a:ext cx="7772400" cy="683044"/>
          </a:xfrm>
        </p:spPr>
        <p:txBody>
          <a:bodyPr/>
          <a:lstStyle/>
          <a:p>
            <a:r>
              <a:rPr lang="en-US" dirty="0" smtClean="0"/>
              <a:t>Type IP</a:t>
            </a:r>
            <a:endParaRPr lang="en-US" dirty="0"/>
          </a:p>
        </p:txBody>
      </p:sp>
      <p:sp>
        <p:nvSpPr>
          <p:cNvPr id="3" name="Content Placeholder 2"/>
          <p:cNvSpPr>
            <a:spLocks noGrp="1"/>
          </p:cNvSpPr>
          <p:nvPr>
            <p:ph idx="1"/>
          </p:nvPr>
        </p:nvSpPr>
        <p:spPr/>
        <p:txBody>
          <a:bodyPr/>
          <a:lstStyle/>
          <a:p>
            <a:r>
              <a:rPr lang="en-US" dirty="0" smtClean="0"/>
              <a:t>May be used for general construction</a:t>
            </a:r>
          </a:p>
          <a:p>
            <a:r>
              <a:rPr lang="en-US" dirty="0" smtClean="0"/>
              <a:t>Up to 40% by mass pozzolan</a:t>
            </a:r>
          </a:p>
          <a:p>
            <a:r>
              <a:rPr lang="en-US" dirty="0" err="1" smtClean="0"/>
              <a:t>Intergrinding</a:t>
            </a:r>
            <a:r>
              <a:rPr lang="en-US" dirty="0" smtClean="0"/>
              <a:t>, blending, or combination</a:t>
            </a:r>
          </a:p>
          <a:p>
            <a:endParaRPr lang="en-US" dirty="0" smtClean="0"/>
          </a:p>
          <a:p>
            <a:pPr lvl="1"/>
            <a:endParaRPr lang="en-US" dirty="0"/>
          </a:p>
        </p:txBody>
      </p:sp>
    </p:spTree>
    <p:extLst>
      <p:ext uri="{BB962C8B-B14F-4D97-AF65-F5344CB8AC3E}">
        <p14:creationId xmlns:p14="http://schemas.microsoft.com/office/powerpoint/2010/main" val="1890810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IL</a:t>
            </a:r>
            <a:endParaRPr lang="en-US" dirty="0"/>
          </a:p>
        </p:txBody>
      </p:sp>
      <p:sp>
        <p:nvSpPr>
          <p:cNvPr id="3" name="Text Placeholder 2"/>
          <p:cNvSpPr>
            <a:spLocks noGrp="1"/>
          </p:cNvSpPr>
          <p:nvPr>
            <p:ph type="body" idx="1"/>
          </p:nvPr>
        </p:nvSpPr>
        <p:spPr>
          <a:xfrm>
            <a:off x="228601" y="2249708"/>
            <a:ext cx="8686798" cy="1500187"/>
          </a:xfrm>
        </p:spPr>
        <p:txBody>
          <a:bodyPr anchor="t">
            <a:normAutofit fontScale="77500" lnSpcReduction="20000"/>
          </a:bodyPr>
          <a:lstStyle/>
          <a:p>
            <a:pPr>
              <a:buFont typeface="Arial" pitchFamily="34" charset="0"/>
              <a:buChar char="•"/>
            </a:pPr>
            <a:r>
              <a:rPr lang="en-US" sz="4100" dirty="0" smtClean="0">
                <a:solidFill>
                  <a:schemeClr val="tx1"/>
                </a:solidFill>
              </a:rPr>
              <a:t>5% &lt; finely ground limestone ≤ 15%: of total mass</a:t>
            </a:r>
          </a:p>
          <a:p>
            <a:pPr>
              <a:buFont typeface="Arial" pitchFamily="34" charset="0"/>
              <a:buChar char="•"/>
            </a:pPr>
            <a:r>
              <a:rPr lang="en-US" sz="4100" dirty="0" smtClean="0">
                <a:solidFill>
                  <a:schemeClr val="tx1"/>
                </a:solidFill>
              </a:rPr>
              <a:t>Perform similarly to Type I cements</a:t>
            </a:r>
          </a:p>
          <a:p>
            <a:pPr>
              <a:buFont typeface="Arial" pitchFamily="34" charset="0"/>
              <a:buChar char="•"/>
            </a:pPr>
            <a:r>
              <a:rPr lang="en-US" sz="4100" dirty="0" smtClean="0">
                <a:solidFill>
                  <a:schemeClr val="tx1"/>
                </a:solidFill>
              </a:rPr>
              <a:t>Offer sustainability advantages</a:t>
            </a:r>
          </a:p>
          <a:p>
            <a:pPr>
              <a:buFont typeface="Arial" pitchFamily="34" charset="0"/>
              <a:buChar char="•"/>
            </a:pPr>
            <a:endParaRPr lang="en-US" dirty="0">
              <a:solidFill>
                <a:schemeClr val="tx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5380" y="1200840"/>
            <a:ext cx="7772400" cy="683044"/>
          </a:xfrm>
        </p:spPr>
        <p:txBody>
          <a:bodyPr/>
          <a:lstStyle/>
          <a:p>
            <a:r>
              <a:rPr lang="en-US" dirty="0" smtClean="0"/>
              <a:t>Type IT</a:t>
            </a:r>
            <a:endParaRPr lang="en-US" dirty="0"/>
          </a:p>
        </p:txBody>
      </p:sp>
      <p:sp>
        <p:nvSpPr>
          <p:cNvPr id="3" name="Content Placeholder 2"/>
          <p:cNvSpPr>
            <a:spLocks noGrp="1"/>
          </p:cNvSpPr>
          <p:nvPr>
            <p:ph idx="1"/>
          </p:nvPr>
        </p:nvSpPr>
        <p:spPr/>
        <p:txBody>
          <a:bodyPr/>
          <a:lstStyle/>
          <a:p>
            <a:r>
              <a:rPr lang="en-US" dirty="0" smtClean="0"/>
              <a:t>Portland cement + 2 SCMs</a:t>
            </a:r>
          </a:p>
          <a:p>
            <a:r>
              <a:rPr lang="en-US" dirty="0" smtClean="0"/>
              <a:t>Requirements based on dominant SCM</a:t>
            </a:r>
          </a:p>
          <a:p>
            <a:endParaRPr lang="en-US" dirty="0" smtClean="0"/>
          </a:p>
        </p:txBody>
      </p:sp>
    </p:spTree>
    <p:extLst>
      <p:ext uri="{BB962C8B-B14F-4D97-AF65-F5344CB8AC3E}">
        <p14:creationId xmlns:p14="http://schemas.microsoft.com/office/powerpoint/2010/main" val="1839734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5380" y="1200840"/>
            <a:ext cx="7772400" cy="683044"/>
          </a:xfrm>
        </p:spPr>
        <p:txBody>
          <a:bodyPr/>
          <a:lstStyle/>
          <a:p>
            <a:r>
              <a:rPr lang="en-US" dirty="0" err="1" smtClean="0"/>
              <a:t>Subcatagories</a:t>
            </a:r>
            <a:endParaRPr lang="en-US" dirty="0"/>
          </a:p>
        </p:txBody>
      </p:sp>
      <p:sp>
        <p:nvSpPr>
          <p:cNvPr id="3" name="Content Placeholder 2"/>
          <p:cNvSpPr>
            <a:spLocks noGrp="1"/>
          </p:cNvSpPr>
          <p:nvPr>
            <p:ph idx="1"/>
          </p:nvPr>
        </p:nvSpPr>
        <p:spPr>
          <a:xfrm>
            <a:off x="309601" y="2332038"/>
            <a:ext cx="8229600" cy="3901338"/>
          </a:xfrm>
        </p:spPr>
        <p:txBody>
          <a:bodyPr/>
          <a:lstStyle/>
          <a:p>
            <a:r>
              <a:rPr lang="en-US" dirty="0" smtClean="0"/>
              <a:t>A- air-entraining</a:t>
            </a:r>
          </a:p>
          <a:p>
            <a:r>
              <a:rPr lang="en-US" dirty="0" smtClean="0"/>
              <a:t>MS- moderate sulfate resistant</a:t>
            </a:r>
          </a:p>
          <a:p>
            <a:r>
              <a:rPr lang="en-US" dirty="0" smtClean="0"/>
              <a:t>HS- high sulfate resistant</a:t>
            </a:r>
          </a:p>
          <a:p>
            <a:r>
              <a:rPr lang="en-US" dirty="0" smtClean="0"/>
              <a:t>MH- moderate heat of hydration</a:t>
            </a:r>
          </a:p>
          <a:p>
            <a:r>
              <a:rPr lang="en-US" dirty="0" smtClean="0"/>
              <a:t>LH- low heat of </a:t>
            </a:r>
            <a:r>
              <a:rPr lang="en-US" dirty="0" smtClean="0"/>
              <a:t>hydration</a:t>
            </a:r>
            <a:endParaRPr lang="en-US" dirty="0" smtClean="0"/>
          </a:p>
        </p:txBody>
      </p:sp>
    </p:spTree>
    <p:extLst>
      <p:ext uri="{BB962C8B-B14F-4D97-AF65-F5344CB8AC3E}">
        <p14:creationId xmlns:p14="http://schemas.microsoft.com/office/powerpoint/2010/main" val="235636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5380" y="1200840"/>
            <a:ext cx="7772400" cy="683044"/>
          </a:xfrm>
        </p:spPr>
        <p:txBody>
          <a:bodyPr/>
          <a:lstStyle/>
          <a:p>
            <a:r>
              <a:rPr lang="en-US" dirty="0" smtClean="0"/>
              <a:t>Performance Based Hydraulic Cements</a:t>
            </a:r>
            <a:endParaRPr lang="en-US" dirty="0"/>
          </a:p>
        </p:txBody>
      </p:sp>
      <p:sp>
        <p:nvSpPr>
          <p:cNvPr id="3" name="Content Placeholder 2"/>
          <p:cNvSpPr>
            <a:spLocks noGrp="1"/>
          </p:cNvSpPr>
          <p:nvPr>
            <p:ph idx="1"/>
          </p:nvPr>
        </p:nvSpPr>
        <p:spPr>
          <a:xfrm>
            <a:off x="321632" y="2332038"/>
            <a:ext cx="8229600" cy="3901338"/>
          </a:xfrm>
        </p:spPr>
        <p:txBody>
          <a:bodyPr/>
          <a:lstStyle/>
          <a:p>
            <a:r>
              <a:rPr lang="en-US" dirty="0" smtClean="0"/>
              <a:t>ASTM C1157</a:t>
            </a:r>
          </a:p>
          <a:p>
            <a:pPr lvl="1"/>
            <a:r>
              <a:rPr lang="en-US" dirty="0" smtClean="0"/>
              <a:t>Type GU : General use</a:t>
            </a:r>
          </a:p>
          <a:p>
            <a:pPr lvl="1"/>
            <a:r>
              <a:rPr lang="en-US" dirty="0" smtClean="0"/>
              <a:t>Type HE  : High early strength</a:t>
            </a:r>
          </a:p>
          <a:p>
            <a:pPr lvl="1"/>
            <a:r>
              <a:rPr lang="en-US" dirty="0" smtClean="0"/>
              <a:t>Type MS : Moderate sulfate resistance</a:t>
            </a:r>
          </a:p>
          <a:p>
            <a:pPr lvl="1"/>
            <a:r>
              <a:rPr lang="en-US" dirty="0" smtClean="0"/>
              <a:t>Type HS  : High sulfate resistance</a:t>
            </a:r>
          </a:p>
          <a:p>
            <a:pPr lvl="1"/>
            <a:r>
              <a:rPr lang="en-US" dirty="0" smtClean="0"/>
              <a:t>Type MH : Moderate heat of hydration</a:t>
            </a:r>
          </a:p>
          <a:p>
            <a:pPr lvl="1"/>
            <a:r>
              <a:rPr lang="en-US" dirty="0" smtClean="0"/>
              <a:t>Type LH   : Low heat of hydration</a:t>
            </a:r>
            <a:endParaRPr lang="en-US" dirty="0"/>
          </a:p>
        </p:txBody>
      </p:sp>
    </p:spTree>
    <p:extLst>
      <p:ext uri="{BB962C8B-B14F-4D97-AF65-F5344CB8AC3E}">
        <p14:creationId xmlns:p14="http://schemas.microsoft.com/office/powerpoint/2010/main" val="627412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for Hydraulic Cement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65" y="1983346"/>
            <a:ext cx="8821518" cy="4602649"/>
          </a:xfrm>
          <a:prstGeom prst="rect">
            <a:avLst/>
          </a:prstGeom>
        </p:spPr>
      </p:pic>
    </p:spTree>
    <p:extLst>
      <p:ext uri="{BB962C8B-B14F-4D97-AF65-F5344CB8AC3E}">
        <p14:creationId xmlns:p14="http://schemas.microsoft.com/office/powerpoint/2010/main" val="20283522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684" y="1165069"/>
            <a:ext cx="8229600" cy="691277"/>
          </a:xfrm>
        </p:spPr>
        <p:txBody>
          <a:bodyPr/>
          <a:lstStyle/>
          <a:p>
            <a:r>
              <a:rPr lang="en-US" dirty="0" smtClean="0"/>
              <a:t>Masonry and Mortar Cements</a:t>
            </a:r>
            <a:endParaRPr lang="en-US" dirty="0"/>
          </a:p>
        </p:txBody>
      </p:sp>
      <p:pic>
        <p:nvPicPr>
          <p:cNvPr id="4" name="Picture 3"/>
          <p:cNvPicPr>
            <a:picLocks noChangeAspect="1"/>
          </p:cNvPicPr>
          <p:nvPr/>
        </p:nvPicPr>
        <p:blipFill>
          <a:blip r:embed="rId3" cstate="print"/>
          <a:stretch>
            <a:fillRect/>
          </a:stretch>
        </p:blipFill>
        <p:spPr>
          <a:xfrm>
            <a:off x="803047" y="1983346"/>
            <a:ext cx="7434873" cy="4659128"/>
          </a:xfrm>
          <a:prstGeom prst="rect">
            <a:avLst/>
          </a:prstGeom>
        </p:spPr>
      </p:pic>
    </p:spTree>
    <p:extLst>
      <p:ext uri="{BB962C8B-B14F-4D97-AF65-F5344CB8AC3E}">
        <p14:creationId xmlns:p14="http://schemas.microsoft.com/office/powerpoint/2010/main" val="6403374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Plastic Cements</a:t>
            </a:r>
            <a:endParaRPr lang="en-US" dirty="0"/>
          </a:p>
        </p:txBody>
      </p:sp>
      <p:pic>
        <p:nvPicPr>
          <p:cNvPr id="4" name="Picture 3"/>
          <p:cNvPicPr>
            <a:picLocks noChangeAspect="1"/>
          </p:cNvPicPr>
          <p:nvPr/>
        </p:nvPicPr>
        <p:blipFill>
          <a:blip r:embed="rId3" cstate="print"/>
          <a:stretch>
            <a:fillRect/>
          </a:stretch>
        </p:blipFill>
        <p:spPr>
          <a:xfrm>
            <a:off x="223949" y="2768211"/>
            <a:ext cx="4136119" cy="2429432"/>
          </a:xfrm>
          <a:prstGeom prst="rect">
            <a:avLst/>
          </a:prstGeom>
        </p:spPr>
      </p:pic>
      <p:pic>
        <p:nvPicPr>
          <p:cNvPr id="5" name="Picture 4"/>
          <p:cNvPicPr>
            <a:picLocks noChangeAspect="1"/>
          </p:cNvPicPr>
          <p:nvPr/>
        </p:nvPicPr>
        <p:blipFill>
          <a:blip r:embed="rId4" cstate="print"/>
          <a:stretch>
            <a:fillRect/>
          </a:stretch>
        </p:blipFill>
        <p:spPr>
          <a:xfrm>
            <a:off x="4552554" y="2768211"/>
            <a:ext cx="4412084" cy="2404936"/>
          </a:xfrm>
          <a:prstGeom prst="rect">
            <a:avLst/>
          </a:prstGeom>
        </p:spPr>
      </p:pic>
      <p:pic>
        <p:nvPicPr>
          <p:cNvPr id="6" name="Picture 5"/>
          <p:cNvPicPr>
            <a:picLocks noChangeAspect="1"/>
          </p:cNvPicPr>
          <p:nvPr/>
        </p:nvPicPr>
        <p:blipFill>
          <a:blip r:embed="rId5" cstate="print"/>
          <a:stretch>
            <a:fillRect/>
          </a:stretch>
        </p:blipFill>
        <p:spPr>
          <a:xfrm>
            <a:off x="7700211" y="3868207"/>
            <a:ext cx="1264427" cy="1304940"/>
          </a:xfrm>
          <a:prstGeom prst="rect">
            <a:avLst/>
          </a:prstGeom>
          <a:ln>
            <a:solidFill>
              <a:schemeClr val="bg1"/>
            </a:solidFill>
          </a:ln>
        </p:spPr>
      </p:pic>
    </p:spTree>
    <p:extLst>
      <p:ext uri="{BB962C8B-B14F-4D97-AF65-F5344CB8AC3E}">
        <p14:creationId xmlns:p14="http://schemas.microsoft.com/office/powerpoint/2010/main" val="9200945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Portland Cement</a:t>
            </a:r>
          </a:p>
        </p:txBody>
      </p:sp>
      <p:pic>
        <p:nvPicPr>
          <p:cNvPr id="5" name="Picture 4"/>
          <p:cNvPicPr>
            <a:picLocks noChangeAspect="1"/>
          </p:cNvPicPr>
          <p:nvPr/>
        </p:nvPicPr>
        <p:blipFill>
          <a:blip r:embed="rId3" cstate="print"/>
          <a:stretch>
            <a:fillRect/>
          </a:stretch>
        </p:blipFill>
        <p:spPr>
          <a:xfrm>
            <a:off x="2178051" y="2161119"/>
            <a:ext cx="4787899" cy="4381506"/>
          </a:xfrm>
          <a:prstGeom prst="rect">
            <a:avLst/>
          </a:prstGeom>
        </p:spPr>
      </p:pic>
    </p:spTree>
    <p:extLst>
      <p:ext uri="{BB962C8B-B14F-4D97-AF65-F5344CB8AC3E}">
        <p14:creationId xmlns:p14="http://schemas.microsoft.com/office/powerpoint/2010/main" val="8041048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Finely-Ground Cements</a:t>
            </a:r>
            <a:endParaRPr lang="en-US" dirty="0"/>
          </a:p>
        </p:txBody>
      </p:sp>
      <p:pic>
        <p:nvPicPr>
          <p:cNvPr id="4" name="Picture 3"/>
          <p:cNvPicPr>
            <a:picLocks noChangeAspect="1"/>
          </p:cNvPicPr>
          <p:nvPr/>
        </p:nvPicPr>
        <p:blipFill>
          <a:blip r:embed="rId3" cstate="print"/>
          <a:stretch>
            <a:fillRect/>
          </a:stretch>
        </p:blipFill>
        <p:spPr>
          <a:xfrm>
            <a:off x="208398" y="2539733"/>
            <a:ext cx="5286172" cy="3260229"/>
          </a:xfrm>
          <a:prstGeom prst="rect">
            <a:avLst/>
          </a:prstGeom>
        </p:spPr>
      </p:pic>
      <p:pic>
        <p:nvPicPr>
          <p:cNvPr id="5" name="Picture 4"/>
          <p:cNvPicPr>
            <a:picLocks noChangeAspect="1"/>
          </p:cNvPicPr>
          <p:nvPr/>
        </p:nvPicPr>
        <p:blipFill>
          <a:blip r:embed="rId4" cstate="print"/>
          <a:stretch>
            <a:fillRect/>
          </a:stretch>
        </p:blipFill>
        <p:spPr>
          <a:xfrm>
            <a:off x="5782316" y="2506410"/>
            <a:ext cx="3087364" cy="3278295"/>
          </a:xfrm>
          <a:prstGeom prst="rect">
            <a:avLst/>
          </a:prstGeom>
        </p:spPr>
      </p:pic>
    </p:spTree>
    <p:extLst>
      <p:ext uri="{BB962C8B-B14F-4D97-AF65-F5344CB8AC3E}">
        <p14:creationId xmlns:p14="http://schemas.microsoft.com/office/powerpoint/2010/main" val="34185712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5761"/>
            <a:ext cx="8229600" cy="691277"/>
          </a:xfrm>
        </p:spPr>
        <p:txBody>
          <a:bodyPr/>
          <a:lstStyle/>
          <a:p>
            <a:r>
              <a:rPr lang="en-US" dirty="0" smtClean="0"/>
              <a:t>Expansive Cements</a:t>
            </a:r>
            <a:endParaRPr lang="en-US" dirty="0"/>
          </a:p>
        </p:txBody>
      </p:sp>
      <p:pic>
        <p:nvPicPr>
          <p:cNvPr id="4" name="Picture 3"/>
          <p:cNvPicPr>
            <a:picLocks noChangeAspect="1"/>
          </p:cNvPicPr>
          <p:nvPr/>
        </p:nvPicPr>
        <p:blipFill>
          <a:blip r:embed="rId3" cstate="print"/>
          <a:stretch>
            <a:fillRect/>
          </a:stretch>
        </p:blipFill>
        <p:spPr>
          <a:xfrm>
            <a:off x="1594184" y="1681046"/>
            <a:ext cx="5955632" cy="4681297"/>
          </a:xfrm>
          <a:prstGeom prst="rect">
            <a:avLst/>
          </a:prstGeom>
        </p:spPr>
      </p:pic>
      <p:sp>
        <p:nvSpPr>
          <p:cNvPr id="5" name="TextBox 4"/>
          <p:cNvSpPr txBox="1"/>
          <p:nvPr/>
        </p:nvSpPr>
        <p:spPr>
          <a:xfrm>
            <a:off x="4920916" y="6375240"/>
            <a:ext cx="2188356" cy="307777"/>
          </a:xfrm>
          <a:prstGeom prst="rect">
            <a:avLst/>
          </a:prstGeom>
          <a:noFill/>
        </p:spPr>
        <p:txBody>
          <a:bodyPr wrap="none" rtlCol="0">
            <a:spAutoFit/>
          </a:bodyPr>
          <a:lstStyle/>
          <a:p>
            <a:r>
              <a:rPr lang="en-US" sz="1400" i="1" dirty="0" smtClean="0">
                <a:latin typeface="+mn-lt"/>
              </a:rPr>
              <a:t>Pfeifer and </a:t>
            </a:r>
            <a:r>
              <a:rPr lang="en-US" sz="1400" i="1" dirty="0" err="1" smtClean="0">
                <a:latin typeface="+mn-lt"/>
              </a:rPr>
              <a:t>Perenchio</a:t>
            </a:r>
            <a:r>
              <a:rPr lang="en-US" sz="1400" i="1" dirty="0" smtClean="0">
                <a:latin typeface="+mn-lt"/>
              </a:rPr>
              <a:t> 1973</a:t>
            </a:r>
            <a:endParaRPr lang="en-US" sz="1400" i="1" dirty="0">
              <a:latin typeface="+mn-lt"/>
            </a:endParaRPr>
          </a:p>
        </p:txBody>
      </p:sp>
    </p:spTree>
    <p:extLst>
      <p:ext uri="{BB962C8B-B14F-4D97-AF65-F5344CB8AC3E}">
        <p14:creationId xmlns:p14="http://schemas.microsoft.com/office/powerpoint/2010/main" val="19201679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Oil-Well Cements</a:t>
            </a:r>
            <a:endParaRPr lang="en-US" dirty="0"/>
          </a:p>
        </p:txBody>
      </p:sp>
      <p:sp>
        <p:nvSpPr>
          <p:cNvPr id="3" name="Content Placeholder 2"/>
          <p:cNvSpPr>
            <a:spLocks noGrp="1"/>
          </p:cNvSpPr>
          <p:nvPr>
            <p:ph idx="1"/>
          </p:nvPr>
        </p:nvSpPr>
        <p:spPr/>
        <p:txBody>
          <a:bodyPr/>
          <a:lstStyle/>
          <a:p>
            <a:r>
              <a:rPr lang="en-US" dirty="0" smtClean="0"/>
              <a:t>API Specification 10A</a:t>
            </a:r>
          </a:p>
          <a:p>
            <a:pPr lvl="1"/>
            <a:r>
              <a:rPr lang="en-US" dirty="0" smtClean="0"/>
              <a:t>Classes A through H</a:t>
            </a:r>
          </a:p>
          <a:p>
            <a:pPr lvl="1"/>
            <a:r>
              <a:rPr lang="en-US" dirty="0" smtClean="0"/>
              <a:t>Grade O – ordinary</a:t>
            </a:r>
          </a:p>
          <a:p>
            <a:pPr lvl="1"/>
            <a:r>
              <a:rPr lang="en-US" dirty="0" smtClean="0"/>
              <a:t>Grade MSR – moderate sulfate resistance</a:t>
            </a:r>
          </a:p>
          <a:p>
            <a:pPr lvl="1"/>
            <a:r>
              <a:rPr lang="en-US" dirty="0" smtClean="0"/>
              <a:t>Grade HSR – high sulfate resistance</a:t>
            </a:r>
            <a:endParaRPr lang="en-US" dirty="0"/>
          </a:p>
        </p:txBody>
      </p:sp>
    </p:spTree>
    <p:extLst>
      <p:ext uri="{BB962C8B-B14F-4D97-AF65-F5344CB8AC3E}">
        <p14:creationId xmlns:p14="http://schemas.microsoft.com/office/powerpoint/2010/main" val="700841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Rapid Hardening Cements</a:t>
            </a:r>
            <a:endParaRPr lang="en-US" dirty="0"/>
          </a:p>
        </p:txBody>
      </p:sp>
      <p:sp>
        <p:nvSpPr>
          <p:cNvPr id="3" name="Content Placeholder 2"/>
          <p:cNvSpPr>
            <a:spLocks noGrp="1"/>
          </p:cNvSpPr>
          <p:nvPr>
            <p:ph idx="1"/>
          </p:nvPr>
        </p:nvSpPr>
        <p:spPr/>
        <p:txBody>
          <a:bodyPr/>
          <a:lstStyle/>
          <a:p>
            <a:r>
              <a:rPr lang="en-US" dirty="0" smtClean="0"/>
              <a:t>ASTM C1600</a:t>
            </a:r>
          </a:p>
          <a:p>
            <a:pPr lvl="1"/>
            <a:r>
              <a:rPr lang="en-US" dirty="0" smtClean="0"/>
              <a:t>Type URH		: ultra rapid hardening</a:t>
            </a:r>
          </a:p>
          <a:p>
            <a:pPr lvl="1"/>
            <a:r>
              <a:rPr lang="en-US" dirty="0" smtClean="0"/>
              <a:t>Type VRH		: very rapid hardening</a:t>
            </a:r>
          </a:p>
          <a:p>
            <a:pPr lvl="1"/>
            <a:r>
              <a:rPr lang="en-US" dirty="0" smtClean="0"/>
              <a:t>Type MRH		: medium rapid hardening</a:t>
            </a:r>
          </a:p>
          <a:p>
            <a:pPr lvl="1"/>
            <a:r>
              <a:rPr lang="en-US" dirty="0" smtClean="0"/>
              <a:t>Type GRH		: general rapid hardening</a:t>
            </a:r>
            <a:endParaRPr lang="en-US" dirty="0"/>
          </a:p>
        </p:txBody>
      </p:sp>
    </p:spTree>
    <p:extLst>
      <p:ext uri="{BB962C8B-B14F-4D97-AF65-F5344CB8AC3E}">
        <p14:creationId xmlns:p14="http://schemas.microsoft.com/office/powerpoint/2010/main" val="1907125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Cements with Functional Additions</a:t>
            </a:r>
            <a:endParaRPr lang="en-US" dirty="0"/>
          </a:p>
        </p:txBody>
      </p:sp>
      <p:sp>
        <p:nvSpPr>
          <p:cNvPr id="3" name="Content Placeholder 2"/>
          <p:cNvSpPr>
            <a:spLocks noGrp="1"/>
          </p:cNvSpPr>
          <p:nvPr>
            <p:ph idx="1"/>
          </p:nvPr>
        </p:nvSpPr>
        <p:spPr/>
        <p:txBody>
          <a:bodyPr/>
          <a:lstStyle/>
          <a:p>
            <a:r>
              <a:rPr lang="en-US" dirty="0" smtClean="0"/>
              <a:t>ASTM C226</a:t>
            </a:r>
          </a:p>
          <a:p>
            <a:pPr lvl="1"/>
            <a:r>
              <a:rPr lang="en-US" dirty="0" smtClean="0"/>
              <a:t>Air-entraining additions</a:t>
            </a:r>
          </a:p>
          <a:p>
            <a:r>
              <a:rPr lang="en-US" dirty="0" smtClean="0"/>
              <a:t>ASTM C688</a:t>
            </a:r>
          </a:p>
          <a:p>
            <a:pPr lvl="1"/>
            <a:r>
              <a:rPr lang="en-US" dirty="0" smtClean="0"/>
              <a:t>Water-reducing</a:t>
            </a:r>
          </a:p>
          <a:p>
            <a:pPr lvl="1"/>
            <a:r>
              <a:rPr lang="en-US" dirty="0" smtClean="0"/>
              <a:t>Set-control</a:t>
            </a:r>
          </a:p>
        </p:txBody>
      </p:sp>
    </p:spTree>
    <p:extLst>
      <p:ext uri="{BB962C8B-B14F-4D97-AF65-F5344CB8AC3E}">
        <p14:creationId xmlns:p14="http://schemas.microsoft.com/office/powerpoint/2010/main" val="1937940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Water-Repellent Cements</a:t>
            </a:r>
            <a:endParaRPr lang="en-US" dirty="0"/>
          </a:p>
        </p:txBody>
      </p:sp>
      <p:sp>
        <p:nvSpPr>
          <p:cNvPr id="3" name="Content Placeholder 2"/>
          <p:cNvSpPr>
            <a:spLocks noGrp="1"/>
          </p:cNvSpPr>
          <p:nvPr>
            <p:ph idx="1"/>
          </p:nvPr>
        </p:nvSpPr>
        <p:spPr/>
        <p:txBody>
          <a:bodyPr/>
          <a:lstStyle/>
          <a:p>
            <a:r>
              <a:rPr lang="en-US" dirty="0" smtClean="0"/>
              <a:t>Reduce capillary water transmission</a:t>
            </a:r>
          </a:p>
          <a:p>
            <a:r>
              <a:rPr lang="en-US" dirty="0" smtClean="0"/>
              <a:t>Do not affect water vapor transmission</a:t>
            </a:r>
          </a:p>
          <a:p>
            <a:r>
              <a:rPr lang="en-US" dirty="0" smtClean="0"/>
              <a:t>Tile grouts, paint, stucco finish coats, specialty precast units</a:t>
            </a:r>
            <a:endParaRPr lang="en-US" dirty="0"/>
          </a:p>
        </p:txBody>
      </p:sp>
    </p:spTree>
    <p:extLst>
      <p:ext uri="{BB962C8B-B14F-4D97-AF65-F5344CB8AC3E}">
        <p14:creationId xmlns:p14="http://schemas.microsoft.com/office/powerpoint/2010/main" val="2836164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Regulated-Set Cements</a:t>
            </a:r>
            <a:endParaRPr lang="en-US" dirty="0"/>
          </a:p>
        </p:txBody>
      </p:sp>
      <p:sp>
        <p:nvSpPr>
          <p:cNvPr id="3" name="Content Placeholder 2"/>
          <p:cNvSpPr>
            <a:spLocks noGrp="1"/>
          </p:cNvSpPr>
          <p:nvPr>
            <p:ph idx="1"/>
          </p:nvPr>
        </p:nvSpPr>
        <p:spPr/>
        <p:txBody>
          <a:bodyPr/>
          <a:lstStyle/>
          <a:p>
            <a:r>
              <a:rPr lang="en-US" dirty="0" smtClean="0"/>
              <a:t>Portland-based cement with functional additions</a:t>
            </a:r>
          </a:p>
          <a:p>
            <a:pPr lvl="1"/>
            <a:r>
              <a:rPr lang="en-US" dirty="0" smtClean="0"/>
              <a:t>Set control</a:t>
            </a:r>
          </a:p>
          <a:p>
            <a:pPr lvl="1"/>
            <a:r>
              <a:rPr lang="en-US" dirty="0" smtClean="0"/>
              <a:t>Early strength development</a:t>
            </a:r>
            <a:endParaRPr lang="en-US" dirty="0"/>
          </a:p>
        </p:txBody>
      </p:sp>
    </p:spTree>
    <p:extLst>
      <p:ext uri="{BB962C8B-B14F-4D97-AF65-F5344CB8AC3E}">
        <p14:creationId xmlns:p14="http://schemas.microsoft.com/office/powerpoint/2010/main" val="1421201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Geopolymer Cements</a:t>
            </a:r>
            <a:endParaRPr lang="en-US" dirty="0"/>
          </a:p>
        </p:txBody>
      </p:sp>
      <p:sp>
        <p:nvSpPr>
          <p:cNvPr id="3" name="Content Placeholder 2"/>
          <p:cNvSpPr>
            <a:spLocks noGrp="1"/>
          </p:cNvSpPr>
          <p:nvPr>
            <p:ph idx="1"/>
          </p:nvPr>
        </p:nvSpPr>
        <p:spPr>
          <a:xfrm>
            <a:off x="225380" y="2332038"/>
            <a:ext cx="8229600" cy="4277768"/>
          </a:xfrm>
        </p:spPr>
        <p:txBody>
          <a:bodyPr>
            <a:normAutofit/>
          </a:bodyPr>
          <a:lstStyle/>
          <a:p>
            <a:r>
              <a:rPr lang="en-US" dirty="0" smtClean="0"/>
              <a:t>Inorganic hydraulic cement</a:t>
            </a:r>
          </a:p>
          <a:p>
            <a:r>
              <a:rPr lang="en-US" dirty="0" smtClean="0"/>
              <a:t>Alkali-activated alumino-silicate cement</a:t>
            </a:r>
          </a:p>
          <a:p>
            <a:r>
              <a:rPr lang="en-US" dirty="0" smtClean="0"/>
              <a:t>Zeolitic or </a:t>
            </a:r>
            <a:r>
              <a:rPr lang="en-US" dirty="0" err="1" smtClean="0"/>
              <a:t>polysilate</a:t>
            </a:r>
            <a:r>
              <a:rPr lang="en-US" dirty="0" smtClean="0"/>
              <a:t> cement</a:t>
            </a:r>
          </a:p>
          <a:p>
            <a:endParaRPr lang="en-US" dirty="0" smtClean="0"/>
          </a:p>
          <a:p>
            <a:endParaRPr lang="en-US" dirty="0" smtClean="0"/>
          </a:p>
          <a:p>
            <a:endParaRPr lang="en-US" sz="2400" dirty="0" smtClean="0"/>
          </a:p>
          <a:p>
            <a:pPr>
              <a:buNone/>
            </a:pPr>
            <a:endParaRPr lang="en-US" sz="2400" dirty="0" smtClean="0">
              <a:hlinkClick r:id="rId3"/>
            </a:endParaRPr>
          </a:p>
          <a:p>
            <a:pPr>
              <a:buNone/>
            </a:pPr>
            <a:r>
              <a:rPr lang="en-US" sz="2400" dirty="0" smtClean="0">
                <a:hlinkClick r:id="rId3"/>
              </a:rPr>
              <a:t>www.geopolymer.org</a:t>
            </a:r>
            <a:endParaRPr lang="en-US" sz="2400" dirty="0" smtClean="0"/>
          </a:p>
        </p:txBody>
      </p:sp>
    </p:spTree>
    <p:extLst>
      <p:ext uri="{BB962C8B-B14F-4D97-AF65-F5344CB8AC3E}">
        <p14:creationId xmlns:p14="http://schemas.microsoft.com/office/powerpoint/2010/main" val="2473423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Calcium Aluminate Cements</a:t>
            </a:r>
            <a:endParaRPr lang="en-US" dirty="0"/>
          </a:p>
        </p:txBody>
      </p:sp>
      <p:sp>
        <p:nvSpPr>
          <p:cNvPr id="3" name="Content Placeholder 2"/>
          <p:cNvSpPr>
            <a:spLocks noGrp="1"/>
          </p:cNvSpPr>
          <p:nvPr>
            <p:ph idx="1"/>
          </p:nvPr>
        </p:nvSpPr>
        <p:spPr/>
        <p:txBody>
          <a:bodyPr/>
          <a:lstStyle/>
          <a:p>
            <a:r>
              <a:rPr lang="en-US" dirty="0" smtClean="0"/>
              <a:t>Applications:</a:t>
            </a:r>
          </a:p>
          <a:p>
            <a:pPr lvl="1"/>
            <a:r>
              <a:rPr lang="en-US" dirty="0" smtClean="0"/>
              <a:t>Chemical, heat, and corrosion resistant floors</a:t>
            </a:r>
          </a:p>
          <a:p>
            <a:pPr lvl="1"/>
            <a:r>
              <a:rPr lang="en-US" dirty="0" smtClean="0"/>
              <a:t>Repair</a:t>
            </a:r>
          </a:p>
          <a:p>
            <a:r>
              <a:rPr lang="en-US" dirty="0" smtClean="0"/>
              <a:t>Chemical conversion after placement</a:t>
            </a:r>
          </a:p>
          <a:p>
            <a:r>
              <a:rPr lang="en-US" dirty="0" smtClean="0"/>
              <a:t>Low water-cement ratios (less than 0.40)</a:t>
            </a:r>
            <a:endParaRPr lang="en-US" dirty="0"/>
          </a:p>
        </p:txBody>
      </p:sp>
    </p:spTree>
    <p:extLst>
      <p:ext uri="{BB962C8B-B14F-4D97-AF65-F5344CB8AC3E}">
        <p14:creationId xmlns:p14="http://schemas.microsoft.com/office/powerpoint/2010/main" val="2971640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Natural Cements</a:t>
            </a:r>
            <a:endParaRPr lang="en-US" dirty="0"/>
          </a:p>
        </p:txBody>
      </p:sp>
      <p:sp>
        <p:nvSpPr>
          <p:cNvPr id="3" name="Content Placeholder 2"/>
          <p:cNvSpPr>
            <a:spLocks noGrp="1"/>
          </p:cNvSpPr>
          <p:nvPr>
            <p:ph idx="1"/>
          </p:nvPr>
        </p:nvSpPr>
        <p:spPr/>
        <p:txBody>
          <a:bodyPr/>
          <a:lstStyle/>
          <a:p>
            <a:r>
              <a:rPr lang="en-US" dirty="0" smtClean="0"/>
              <a:t>Used before </a:t>
            </a:r>
            <a:r>
              <a:rPr lang="en-US" dirty="0" err="1" smtClean="0"/>
              <a:t>portland</a:t>
            </a:r>
            <a:r>
              <a:rPr lang="en-US" dirty="0" smtClean="0"/>
              <a:t> cement became popular</a:t>
            </a:r>
          </a:p>
          <a:p>
            <a:r>
              <a:rPr lang="en-US" dirty="0" smtClean="0"/>
              <a:t>ASTM C10</a:t>
            </a:r>
          </a:p>
          <a:p>
            <a:r>
              <a:rPr lang="en-US" dirty="0" smtClean="0"/>
              <a:t>Used for historical restoration</a:t>
            </a:r>
            <a:endParaRPr lang="en-US" dirty="0"/>
          </a:p>
        </p:txBody>
      </p:sp>
    </p:spTree>
    <p:extLst>
      <p:ext uri="{BB962C8B-B14F-4D97-AF65-F5344CB8AC3E}">
        <p14:creationId xmlns:p14="http://schemas.microsoft.com/office/powerpoint/2010/main" val="115936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00" y="1388772"/>
            <a:ext cx="8756421" cy="555938"/>
          </a:xfrm>
        </p:spPr>
        <p:txBody>
          <a:bodyPr>
            <a:normAutofit fontScale="90000"/>
          </a:bodyPr>
          <a:lstStyle/>
          <a:p>
            <a:r>
              <a:rPr lang="en-US" dirty="0" smtClean="0"/>
              <a:t>Sources of Raw Materials used in 	     Manufacture of Portland Cement</a:t>
            </a:r>
            <a:endParaRPr lang="en-US" dirty="0"/>
          </a:p>
        </p:txBody>
      </p:sp>
      <p:pic>
        <p:nvPicPr>
          <p:cNvPr id="6" name="Picture 5"/>
          <p:cNvPicPr>
            <a:picLocks noChangeAspect="1"/>
          </p:cNvPicPr>
          <p:nvPr/>
        </p:nvPicPr>
        <p:blipFill>
          <a:blip r:embed="rId3" cstate="print"/>
          <a:stretch>
            <a:fillRect/>
          </a:stretch>
        </p:blipFill>
        <p:spPr>
          <a:xfrm>
            <a:off x="200696" y="2260308"/>
            <a:ext cx="8756422" cy="4097651"/>
          </a:xfrm>
          <a:prstGeom prst="rect">
            <a:avLst/>
          </a:prstGeom>
        </p:spPr>
      </p:pic>
    </p:spTree>
    <p:extLst>
      <p:ext uri="{BB962C8B-B14F-4D97-AF65-F5344CB8AC3E}">
        <p14:creationId xmlns:p14="http://schemas.microsoft.com/office/powerpoint/2010/main" val="8705199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0964"/>
            <a:ext cx="8229600" cy="691277"/>
          </a:xfrm>
        </p:spPr>
        <p:txBody>
          <a:bodyPr/>
          <a:lstStyle/>
          <a:p>
            <a:r>
              <a:rPr lang="en-US" dirty="0" smtClean="0"/>
              <a:t>Special Cements</a:t>
            </a:r>
            <a:endParaRPr lang="en-US" dirty="0"/>
          </a:p>
        </p:txBody>
      </p:sp>
      <p:pic>
        <p:nvPicPr>
          <p:cNvPr id="5" name="Picture 4"/>
          <p:cNvPicPr>
            <a:picLocks noChangeAspect="1"/>
          </p:cNvPicPr>
          <p:nvPr/>
        </p:nvPicPr>
        <p:blipFill>
          <a:blip r:embed="rId3" cstate="print"/>
          <a:stretch>
            <a:fillRect/>
          </a:stretch>
        </p:blipFill>
        <p:spPr>
          <a:xfrm>
            <a:off x="1276470" y="1562241"/>
            <a:ext cx="6580864" cy="5295759"/>
          </a:xfrm>
          <a:prstGeom prst="rect">
            <a:avLst/>
          </a:prstGeom>
        </p:spPr>
      </p:pic>
    </p:spTree>
    <p:extLst>
      <p:ext uri="{BB962C8B-B14F-4D97-AF65-F5344CB8AC3E}">
        <p14:creationId xmlns:p14="http://schemas.microsoft.com/office/powerpoint/2010/main" val="39772799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200840"/>
            <a:ext cx="8125326" cy="683044"/>
          </a:xfrm>
        </p:spPr>
        <p:txBody>
          <a:bodyPr>
            <a:normAutofit fontScale="90000"/>
          </a:bodyPr>
          <a:lstStyle/>
          <a:p>
            <a:r>
              <a:rPr lang="en-US" sz="3600" dirty="0" smtClean="0"/>
              <a:t>Canadian and European Cement Specifications</a:t>
            </a:r>
            <a:endParaRPr lang="en-US" sz="3600" dirty="0"/>
          </a:p>
        </p:txBody>
      </p:sp>
      <p:sp>
        <p:nvSpPr>
          <p:cNvPr id="3" name="Content Placeholder 2"/>
          <p:cNvSpPr>
            <a:spLocks noGrp="1"/>
          </p:cNvSpPr>
          <p:nvPr>
            <p:ph idx="1"/>
          </p:nvPr>
        </p:nvSpPr>
        <p:spPr/>
        <p:txBody>
          <a:bodyPr/>
          <a:lstStyle/>
          <a:p>
            <a:r>
              <a:rPr lang="en-US" dirty="0" smtClean="0"/>
              <a:t>CSA A3001</a:t>
            </a:r>
          </a:p>
          <a:p>
            <a:pPr lvl="1"/>
            <a:r>
              <a:rPr lang="en-US" dirty="0" smtClean="0"/>
              <a:t>Types GU, MS, MH, HE, LH and HS</a:t>
            </a:r>
          </a:p>
          <a:p>
            <a:pPr lvl="1"/>
            <a:r>
              <a:rPr lang="en-US" dirty="0" smtClean="0"/>
              <a:t>Blended option (b)</a:t>
            </a:r>
          </a:p>
          <a:p>
            <a:pPr lvl="1"/>
            <a:r>
              <a:rPr lang="en-US" dirty="0" smtClean="0"/>
              <a:t>Portland limestone cements (L)</a:t>
            </a:r>
          </a:p>
          <a:p>
            <a:r>
              <a:rPr lang="en-US" dirty="0" smtClean="0"/>
              <a:t>EN 197-1</a:t>
            </a:r>
          </a:p>
          <a:p>
            <a:pPr lvl="1"/>
            <a:r>
              <a:rPr lang="en-US" dirty="0" smtClean="0"/>
              <a:t>Types CEM I, II, III, IV, and V</a:t>
            </a:r>
            <a:endParaRPr lang="en-US" dirty="0"/>
          </a:p>
        </p:txBody>
      </p:sp>
    </p:spTree>
    <p:extLst>
      <p:ext uri="{BB962C8B-B14F-4D97-AF65-F5344CB8AC3E}">
        <p14:creationId xmlns:p14="http://schemas.microsoft.com/office/powerpoint/2010/main" val="2513476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Shorthand Notation for Oxides</a:t>
            </a:r>
            <a:endParaRPr lang="en-US" dirty="0"/>
          </a:p>
        </p:txBody>
      </p:sp>
      <p:sp>
        <p:nvSpPr>
          <p:cNvPr id="3" name="Content Placeholder 2"/>
          <p:cNvSpPr>
            <a:spLocks noGrp="1"/>
          </p:cNvSpPr>
          <p:nvPr>
            <p:ph idx="1"/>
          </p:nvPr>
        </p:nvSpPr>
        <p:spPr/>
        <p:txBody>
          <a:bodyPr>
            <a:normAutofit lnSpcReduction="10000"/>
          </a:bodyPr>
          <a:lstStyle/>
          <a:p>
            <a:r>
              <a:rPr lang="en-US" dirty="0" smtClean="0"/>
              <a:t>Cement chemist shorthand</a:t>
            </a:r>
          </a:p>
          <a:p>
            <a:pPr marL="457200" lvl="1" indent="0">
              <a:buNone/>
            </a:pPr>
            <a:r>
              <a:rPr lang="en-US" dirty="0" smtClean="0"/>
              <a:t>A = Al</a:t>
            </a:r>
            <a:r>
              <a:rPr lang="en-US" baseline="-25000" dirty="0" smtClean="0"/>
              <a:t>2</a:t>
            </a:r>
            <a:r>
              <a:rPr lang="en-US" dirty="0" smtClean="0"/>
              <a:t>O</a:t>
            </a:r>
            <a:r>
              <a:rPr lang="en-US" baseline="-25000" dirty="0" smtClean="0"/>
              <a:t>3</a:t>
            </a:r>
            <a:r>
              <a:rPr lang="en-US" dirty="0" smtClean="0"/>
              <a:t> - alumina</a:t>
            </a:r>
            <a:endParaRPr lang="en-US" baseline="-25000" dirty="0" smtClean="0"/>
          </a:p>
          <a:p>
            <a:pPr marL="457200" lvl="1" indent="0">
              <a:buNone/>
            </a:pPr>
            <a:r>
              <a:rPr lang="en-US" dirty="0" smtClean="0"/>
              <a:t>C = </a:t>
            </a:r>
            <a:r>
              <a:rPr lang="en-US" dirty="0" err="1" smtClean="0"/>
              <a:t>CaO</a:t>
            </a:r>
            <a:r>
              <a:rPr lang="en-US" dirty="0" smtClean="0"/>
              <a:t> - calcium oxide</a:t>
            </a:r>
          </a:p>
          <a:p>
            <a:pPr marL="457200" lvl="1" indent="0">
              <a:buNone/>
            </a:pPr>
            <a:r>
              <a:rPr lang="en-US" dirty="0" smtClean="0"/>
              <a:t>F = Fe</a:t>
            </a:r>
            <a:r>
              <a:rPr lang="en-US" baseline="-25000" dirty="0" smtClean="0"/>
              <a:t>2</a:t>
            </a:r>
            <a:r>
              <a:rPr lang="en-US" dirty="0" smtClean="0"/>
              <a:t>O</a:t>
            </a:r>
            <a:r>
              <a:rPr lang="en-US" baseline="-25000" dirty="0" smtClean="0"/>
              <a:t>3</a:t>
            </a:r>
            <a:r>
              <a:rPr lang="en-US" dirty="0" smtClean="0"/>
              <a:t> - ferric oxide</a:t>
            </a:r>
          </a:p>
          <a:p>
            <a:pPr marL="457200" lvl="1" indent="0">
              <a:buNone/>
            </a:pPr>
            <a:r>
              <a:rPr lang="en-US" dirty="0" smtClean="0"/>
              <a:t>H = H</a:t>
            </a:r>
            <a:r>
              <a:rPr lang="en-US" baseline="-25000" dirty="0" smtClean="0"/>
              <a:t>2</a:t>
            </a:r>
            <a:r>
              <a:rPr lang="en-US" dirty="0" smtClean="0"/>
              <a:t>O - water</a:t>
            </a:r>
          </a:p>
          <a:p>
            <a:pPr marL="457200" lvl="1" indent="0">
              <a:buNone/>
            </a:pPr>
            <a:r>
              <a:rPr lang="en-US" dirty="0" smtClean="0"/>
              <a:t>M = </a:t>
            </a:r>
            <a:r>
              <a:rPr lang="en-US" dirty="0" err="1" smtClean="0"/>
              <a:t>MgO</a:t>
            </a:r>
            <a:r>
              <a:rPr lang="en-US" dirty="0" smtClean="0"/>
              <a:t> - magnesia</a:t>
            </a:r>
          </a:p>
          <a:p>
            <a:pPr marL="457200" lvl="1" indent="0">
              <a:buNone/>
            </a:pPr>
            <a:r>
              <a:rPr lang="en-US" dirty="0" smtClean="0"/>
              <a:t>S = SiO</a:t>
            </a:r>
            <a:r>
              <a:rPr lang="en-US" baseline="-25000" dirty="0" smtClean="0"/>
              <a:t>2</a:t>
            </a:r>
            <a:r>
              <a:rPr lang="en-US" dirty="0" smtClean="0"/>
              <a:t> - silica</a:t>
            </a:r>
          </a:p>
          <a:p>
            <a:pPr marL="457200" lvl="1" indent="0">
              <a:buNone/>
            </a:pPr>
            <a:r>
              <a:rPr lang="en-US" dirty="0" smtClean="0"/>
              <a:t>S = SO</a:t>
            </a:r>
            <a:r>
              <a:rPr lang="en-US" baseline="-25000" dirty="0" smtClean="0"/>
              <a:t>3</a:t>
            </a:r>
            <a:r>
              <a:rPr lang="en-US" dirty="0" smtClean="0"/>
              <a:t> - sulfate</a:t>
            </a:r>
          </a:p>
        </p:txBody>
      </p:sp>
      <p:cxnSp>
        <p:nvCxnSpPr>
          <p:cNvPr id="5" name="Straight Connector 4"/>
          <p:cNvCxnSpPr/>
          <p:nvPr/>
        </p:nvCxnSpPr>
        <p:spPr bwMode="auto">
          <a:xfrm flipH="1">
            <a:off x="744083" y="5730240"/>
            <a:ext cx="234021"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770645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Chemical Phases of Portland Cement</a:t>
            </a:r>
            <a:endParaRPr lang="en-US" dirty="0"/>
          </a:p>
        </p:txBody>
      </p:sp>
      <p:sp>
        <p:nvSpPr>
          <p:cNvPr id="3" name="Content Placeholder 2"/>
          <p:cNvSpPr>
            <a:spLocks noGrp="1"/>
          </p:cNvSpPr>
          <p:nvPr>
            <p:ph idx="1"/>
          </p:nvPr>
        </p:nvSpPr>
        <p:spPr/>
        <p:txBody>
          <a:bodyPr/>
          <a:lstStyle/>
          <a:p>
            <a:r>
              <a:rPr lang="en-US" dirty="0" smtClean="0"/>
              <a:t>Clinker phases:</a:t>
            </a:r>
          </a:p>
          <a:p>
            <a:pPr lvl="1"/>
            <a:r>
              <a:rPr lang="en-US" dirty="0" smtClean="0"/>
              <a:t>Tricalcium silicate – C</a:t>
            </a:r>
            <a:r>
              <a:rPr lang="en-US" baseline="-25000" dirty="0" smtClean="0"/>
              <a:t>3</a:t>
            </a:r>
            <a:r>
              <a:rPr lang="en-US" dirty="0" smtClean="0"/>
              <a:t>S</a:t>
            </a:r>
          </a:p>
          <a:p>
            <a:pPr lvl="1"/>
            <a:r>
              <a:rPr lang="en-US" dirty="0" smtClean="0"/>
              <a:t>Dicalcium silicate – C</a:t>
            </a:r>
            <a:r>
              <a:rPr lang="en-US" baseline="-25000" dirty="0" smtClean="0"/>
              <a:t>2</a:t>
            </a:r>
            <a:r>
              <a:rPr lang="en-US" dirty="0" smtClean="0"/>
              <a:t>S</a:t>
            </a:r>
          </a:p>
          <a:p>
            <a:pPr lvl="1"/>
            <a:r>
              <a:rPr lang="en-US" dirty="0" smtClean="0"/>
              <a:t>Tricalcium aluminate – C</a:t>
            </a:r>
            <a:r>
              <a:rPr lang="en-US" baseline="-25000" dirty="0" smtClean="0"/>
              <a:t>3</a:t>
            </a:r>
            <a:r>
              <a:rPr lang="en-US" dirty="0" smtClean="0"/>
              <a:t>A</a:t>
            </a:r>
          </a:p>
          <a:p>
            <a:pPr lvl="1"/>
            <a:r>
              <a:rPr lang="en-US" dirty="0" smtClean="0"/>
              <a:t>Tetracalcium aluminoferrite – C</a:t>
            </a:r>
            <a:r>
              <a:rPr lang="en-US" baseline="-25000" dirty="0" smtClean="0"/>
              <a:t>4</a:t>
            </a:r>
            <a:r>
              <a:rPr lang="en-US" dirty="0" smtClean="0"/>
              <a:t>AF</a:t>
            </a:r>
          </a:p>
        </p:txBody>
      </p:sp>
    </p:spTree>
    <p:extLst>
      <p:ext uri="{BB962C8B-B14F-4D97-AF65-F5344CB8AC3E}">
        <p14:creationId xmlns:p14="http://schemas.microsoft.com/office/powerpoint/2010/main" val="3884515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Chemical Phases of Portland Cement</a:t>
            </a:r>
            <a:endParaRPr lang="en-US" dirty="0"/>
          </a:p>
        </p:txBody>
      </p:sp>
      <p:sp>
        <p:nvSpPr>
          <p:cNvPr id="3" name="Content Placeholder 2"/>
          <p:cNvSpPr>
            <a:spLocks noGrp="1"/>
          </p:cNvSpPr>
          <p:nvPr>
            <p:ph idx="1"/>
          </p:nvPr>
        </p:nvSpPr>
        <p:spPr/>
        <p:txBody>
          <a:bodyPr/>
          <a:lstStyle/>
          <a:p>
            <a:r>
              <a:rPr lang="en-US" dirty="0" smtClean="0"/>
              <a:t>Sulfate forms:</a:t>
            </a:r>
          </a:p>
          <a:p>
            <a:pPr lvl="1"/>
            <a:r>
              <a:rPr lang="en-US" dirty="0" smtClean="0"/>
              <a:t>Anhydrous calcium sulfate (anhydrite) – CS</a:t>
            </a:r>
          </a:p>
          <a:p>
            <a:pPr lvl="1"/>
            <a:r>
              <a:rPr lang="en-US" dirty="0" smtClean="0"/>
              <a:t>Gypsum – CSH</a:t>
            </a:r>
            <a:r>
              <a:rPr lang="en-US" baseline="-25000" dirty="0" smtClean="0"/>
              <a:t>2</a:t>
            </a:r>
          </a:p>
          <a:p>
            <a:pPr lvl="1"/>
            <a:r>
              <a:rPr lang="en-US" dirty="0" smtClean="0"/>
              <a:t>Calcium sulfate hemihydrate - CSH</a:t>
            </a:r>
            <a:r>
              <a:rPr lang="en-US" baseline="-25000" dirty="0" smtClean="0"/>
              <a:t>½</a:t>
            </a:r>
          </a:p>
        </p:txBody>
      </p:sp>
      <p:cxnSp>
        <p:nvCxnSpPr>
          <p:cNvPr id="4" name="Straight Connector 3"/>
          <p:cNvCxnSpPr/>
          <p:nvPr/>
        </p:nvCxnSpPr>
        <p:spPr bwMode="auto">
          <a:xfrm flipH="1" flipV="1">
            <a:off x="7026068" y="3015916"/>
            <a:ext cx="18288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5" name="Straight Connector 4"/>
          <p:cNvCxnSpPr/>
          <p:nvPr/>
        </p:nvCxnSpPr>
        <p:spPr bwMode="auto">
          <a:xfrm flipH="1" flipV="1">
            <a:off x="2756621" y="3532471"/>
            <a:ext cx="18288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 name="Straight Connector 5"/>
          <p:cNvCxnSpPr/>
          <p:nvPr/>
        </p:nvCxnSpPr>
        <p:spPr bwMode="auto">
          <a:xfrm flipH="1" flipV="1">
            <a:off x="5628372" y="4013254"/>
            <a:ext cx="18288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421098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Phases</a:t>
            </a:r>
            <a:endParaRPr lang="en-US" dirty="0"/>
          </a:p>
        </p:txBody>
      </p:sp>
      <p:pic>
        <p:nvPicPr>
          <p:cNvPr id="4" name="Picture 3"/>
          <p:cNvPicPr>
            <a:picLocks noChangeAspect="1"/>
          </p:cNvPicPr>
          <p:nvPr/>
        </p:nvPicPr>
        <p:blipFill>
          <a:blip r:embed="rId3" cstate="print"/>
          <a:stretch>
            <a:fillRect/>
          </a:stretch>
        </p:blipFill>
        <p:spPr>
          <a:xfrm>
            <a:off x="405684" y="2903605"/>
            <a:ext cx="4185162" cy="2532483"/>
          </a:xfrm>
          <a:prstGeom prst="rect">
            <a:avLst/>
          </a:prstGeom>
        </p:spPr>
      </p:pic>
      <p:pic>
        <p:nvPicPr>
          <p:cNvPr id="5" name="Picture 4"/>
          <p:cNvPicPr>
            <a:picLocks noChangeAspect="1"/>
          </p:cNvPicPr>
          <p:nvPr/>
        </p:nvPicPr>
        <p:blipFill>
          <a:blip r:embed="rId4" cstate="print"/>
          <a:stretch>
            <a:fillRect/>
          </a:stretch>
        </p:blipFill>
        <p:spPr>
          <a:xfrm>
            <a:off x="4794681" y="2903605"/>
            <a:ext cx="3948266" cy="2532483"/>
          </a:xfrm>
          <a:prstGeom prst="rect">
            <a:avLst/>
          </a:prstGeom>
        </p:spPr>
      </p:pic>
    </p:spTree>
    <p:extLst>
      <p:ext uri="{BB962C8B-B14F-4D97-AF65-F5344CB8AC3E}">
        <p14:creationId xmlns:p14="http://schemas.microsoft.com/office/powerpoint/2010/main" val="8392752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Hydration</a:t>
            </a:r>
            <a:endParaRPr lang="en-US" dirty="0"/>
          </a:p>
        </p:txBody>
      </p:sp>
      <p:pic>
        <p:nvPicPr>
          <p:cNvPr id="4" name="Picture 3"/>
          <p:cNvPicPr>
            <a:picLocks noChangeAspect="1"/>
          </p:cNvPicPr>
          <p:nvPr/>
        </p:nvPicPr>
        <p:blipFill>
          <a:blip r:embed="rId3" cstate="print"/>
          <a:stretch>
            <a:fillRect/>
          </a:stretch>
        </p:blipFill>
        <p:spPr>
          <a:xfrm>
            <a:off x="1312906" y="2083882"/>
            <a:ext cx="3015072" cy="4171932"/>
          </a:xfrm>
          <a:prstGeom prst="rect">
            <a:avLst/>
          </a:prstGeom>
        </p:spPr>
      </p:pic>
      <p:pic>
        <p:nvPicPr>
          <p:cNvPr id="5" name="Picture 4"/>
          <p:cNvPicPr>
            <a:picLocks noChangeAspect="1"/>
          </p:cNvPicPr>
          <p:nvPr/>
        </p:nvPicPr>
        <p:blipFill>
          <a:blip r:embed="rId4" cstate="print"/>
          <a:stretch>
            <a:fillRect/>
          </a:stretch>
        </p:blipFill>
        <p:spPr>
          <a:xfrm>
            <a:off x="4671922" y="2083882"/>
            <a:ext cx="3112006" cy="4171932"/>
          </a:xfrm>
          <a:prstGeom prst="rect">
            <a:avLst/>
          </a:prstGeom>
        </p:spPr>
      </p:pic>
      <p:sp>
        <p:nvSpPr>
          <p:cNvPr id="6" name="TextBox 5"/>
          <p:cNvSpPr txBox="1"/>
          <p:nvPr/>
        </p:nvSpPr>
        <p:spPr>
          <a:xfrm>
            <a:off x="6084711" y="6305797"/>
            <a:ext cx="1749778" cy="307777"/>
          </a:xfrm>
          <a:prstGeom prst="rect">
            <a:avLst/>
          </a:prstGeom>
          <a:noFill/>
        </p:spPr>
        <p:txBody>
          <a:bodyPr wrap="square" rtlCol="0">
            <a:spAutoFit/>
          </a:bodyPr>
          <a:lstStyle/>
          <a:p>
            <a:r>
              <a:rPr lang="en-US" sz="1400" i="1" dirty="0" smtClean="0">
                <a:latin typeface="+mn-lt"/>
              </a:rPr>
              <a:t>            </a:t>
            </a:r>
            <a:r>
              <a:rPr lang="en-US" sz="1400" i="1" dirty="0" err="1" smtClean="0">
                <a:latin typeface="+mn-lt"/>
              </a:rPr>
              <a:t>Brunauer</a:t>
            </a:r>
            <a:r>
              <a:rPr lang="en-US" sz="1400" i="1" dirty="0" smtClean="0">
                <a:latin typeface="+mn-lt"/>
              </a:rPr>
              <a:t> 1962</a:t>
            </a:r>
            <a:endParaRPr lang="en-US" sz="1400" i="1" dirty="0">
              <a:latin typeface="+mn-lt"/>
            </a:endParaRPr>
          </a:p>
        </p:txBody>
      </p:sp>
    </p:spTree>
    <p:extLst>
      <p:ext uri="{BB962C8B-B14F-4D97-AF65-F5344CB8AC3E}">
        <p14:creationId xmlns:p14="http://schemas.microsoft.com/office/powerpoint/2010/main" val="41289574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Hydration of Cement</a:t>
            </a:r>
            <a:endParaRPr lang="en-US" dirty="0"/>
          </a:p>
        </p:txBody>
      </p:sp>
      <p:pic>
        <p:nvPicPr>
          <p:cNvPr id="6" name="Picture 5"/>
          <p:cNvPicPr>
            <a:picLocks noChangeAspect="1"/>
          </p:cNvPicPr>
          <p:nvPr/>
        </p:nvPicPr>
        <p:blipFill>
          <a:blip r:embed="rId3" cstate="print"/>
          <a:stretch>
            <a:fillRect/>
          </a:stretch>
        </p:blipFill>
        <p:spPr>
          <a:xfrm>
            <a:off x="2961191" y="2002316"/>
            <a:ext cx="3221618" cy="4457729"/>
          </a:xfrm>
          <a:prstGeom prst="rect">
            <a:avLst/>
          </a:prstGeom>
        </p:spPr>
      </p:pic>
      <p:sp>
        <p:nvSpPr>
          <p:cNvPr id="7" name="TextBox 6"/>
          <p:cNvSpPr txBox="1"/>
          <p:nvPr/>
        </p:nvSpPr>
        <p:spPr>
          <a:xfrm>
            <a:off x="3554644" y="6488668"/>
            <a:ext cx="2034712" cy="307777"/>
          </a:xfrm>
          <a:prstGeom prst="rect">
            <a:avLst/>
          </a:prstGeom>
          <a:noFill/>
        </p:spPr>
        <p:txBody>
          <a:bodyPr wrap="square" rtlCol="0">
            <a:spAutoFit/>
          </a:bodyPr>
          <a:lstStyle/>
          <a:p>
            <a:r>
              <a:rPr lang="en-US" sz="1400" i="1" dirty="0" smtClean="0">
                <a:latin typeface="+mn-lt"/>
              </a:rPr>
              <a:t>Copeland and </a:t>
            </a:r>
            <a:r>
              <a:rPr lang="en-US" sz="1400" i="1" dirty="0" err="1" smtClean="0">
                <a:latin typeface="+mn-lt"/>
              </a:rPr>
              <a:t>Shulz</a:t>
            </a:r>
            <a:r>
              <a:rPr lang="en-US" sz="1400" i="1" dirty="0" smtClean="0">
                <a:latin typeface="+mn-lt"/>
              </a:rPr>
              <a:t> 1962</a:t>
            </a:r>
            <a:endParaRPr lang="en-US" sz="1400" i="1" dirty="0">
              <a:latin typeface="+mn-lt"/>
            </a:endParaRPr>
          </a:p>
        </p:txBody>
      </p:sp>
    </p:spTree>
    <p:extLst>
      <p:ext uri="{BB962C8B-B14F-4D97-AF65-F5344CB8AC3E}">
        <p14:creationId xmlns:p14="http://schemas.microsoft.com/office/powerpoint/2010/main" val="19355071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Cement Paste</a:t>
            </a:r>
            <a:endParaRPr lang="en-US" dirty="0"/>
          </a:p>
        </p:txBody>
      </p:sp>
      <p:pic>
        <p:nvPicPr>
          <p:cNvPr id="4" name="Picture 3"/>
          <p:cNvPicPr>
            <a:picLocks noChangeAspect="1"/>
          </p:cNvPicPr>
          <p:nvPr/>
        </p:nvPicPr>
        <p:blipFill>
          <a:blip r:embed="rId3" cstate="print"/>
          <a:stretch>
            <a:fillRect/>
          </a:stretch>
        </p:blipFill>
        <p:spPr>
          <a:xfrm>
            <a:off x="306042" y="2407579"/>
            <a:ext cx="4214442" cy="3217374"/>
          </a:xfrm>
          <a:prstGeom prst="rect">
            <a:avLst/>
          </a:prstGeom>
        </p:spPr>
      </p:pic>
      <p:pic>
        <p:nvPicPr>
          <p:cNvPr id="5" name="Picture 4"/>
          <p:cNvPicPr>
            <a:picLocks noChangeAspect="1"/>
          </p:cNvPicPr>
          <p:nvPr/>
        </p:nvPicPr>
        <p:blipFill>
          <a:blip r:embed="rId4" cstate="print"/>
          <a:stretch>
            <a:fillRect/>
          </a:stretch>
        </p:blipFill>
        <p:spPr>
          <a:xfrm>
            <a:off x="4664896" y="2407579"/>
            <a:ext cx="4202896" cy="3217374"/>
          </a:xfrm>
          <a:prstGeom prst="rect">
            <a:avLst/>
          </a:prstGeom>
        </p:spPr>
      </p:pic>
    </p:spTree>
    <p:extLst>
      <p:ext uri="{BB962C8B-B14F-4D97-AF65-F5344CB8AC3E}">
        <p14:creationId xmlns:p14="http://schemas.microsoft.com/office/powerpoint/2010/main" val="29296768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Hydration Reactions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71869"/>
            <a:ext cx="9144000" cy="4653022"/>
          </a:xfrm>
          <a:prstGeom prst="rect">
            <a:avLst/>
          </a:prstGeom>
        </p:spPr>
      </p:pic>
    </p:spTree>
    <p:extLst>
      <p:ext uri="{BB962C8B-B14F-4D97-AF65-F5344CB8AC3E}">
        <p14:creationId xmlns:p14="http://schemas.microsoft.com/office/powerpoint/2010/main" val="8586422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547" y="1224978"/>
            <a:ext cx="6781800" cy="555938"/>
          </a:xfrm>
        </p:spPr>
        <p:txBody>
          <a:bodyPr>
            <a:normAutofit fontScale="90000"/>
          </a:bodyPr>
          <a:lstStyle/>
          <a:p>
            <a:r>
              <a:rPr lang="en-US" dirty="0" smtClean="0"/>
              <a:t>Manufacturing Process</a:t>
            </a:r>
            <a:endParaRPr lang="en-US" dirty="0"/>
          </a:p>
        </p:txBody>
      </p:sp>
      <p:pic>
        <p:nvPicPr>
          <p:cNvPr id="6" name="Picture 5"/>
          <p:cNvPicPr>
            <a:picLocks noChangeAspect="1"/>
          </p:cNvPicPr>
          <p:nvPr/>
        </p:nvPicPr>
        <p:blipFill>
          <a:blip r:embed="rId3" cstate="print"/>
          <a:stretch>
            <a:fillRect/>
          </a:stretch>
        </p:blipFill>
        <p:spPr>
          <a:xfrm>
            <a:off x="1358537" y="1802917"/>
            <a:ext cx="6426926" cy="4213957"/>
          </a:xfrm>
          <a:prstGeom prst="rect">
            <a:avLst/>
          </a:prstGeom>
        </p:spPr>
      </p:pic>
    </p:spTree>
    <p:extLst>
      <p:ext uri="{BB962C8B-B14F-4D97-AF65-F5344CB8AC3E}">
        <p14:creationId xmlns:p14="http://schemas.microsoft.com/office/powerpoint/2010/main" val="38840378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Hydration Products</a:t>
            </a:r>
            <a:endParaRPr lang="en-US" dirty="0"/>
          </a:p>
        </p:txBody>
      </p:sp>
      <p:pic>
        <p:nvPicPr>
          <p:cNvPr id="5" name="Picture 4"/>
          <p:cNvPicPr>
            <a:picLocks noChangeAspect="1"/>
          </p:cNvPicPr>
          <p:nvPr/>
        </p:nvPicPr>
        <p:blipFill>
          <a:blip r:embed="rId3" cstate="print"/>
          <a:stretch>
            <a:fillRect/>
          </a:stretch>
        </p:blipFill>
        <p:spPr>
          <a:xfrm>
            <a:off x="203655" y="2333875"/>
            <a:ext cx="4124325" cy="3152775"/>
          </a:xfrm>
          <a:prstGeom prst="rect">
            <a:avLst/>
          </a:prstGeom>
        </p:spPr>
      </p:pic>
      <p:pic>
        <p:nvPicPr>
          <p:cNvPr id="7" name="Picture 6"/>
          <p:cNvPicPr>
            <a:picLocks noChangeAspect="1"/>
          </p:cNvPicPr>
          <p:nvPr/>
        </p:nvPicPr>
        <p:blipFill>
          <a:blip r:embed="rId4" cstate="print"/>
          <a:stretch>
            <a:fillRect/>
          </a:stretch>
        </p:blipFill>
        <p:spPr>
          <a:xfrm>
            <a:off x="4435059" y="2333875"/>
            <a:ext cx="4251741" cy="3152774"/>
          </a:xfrm>
          <a:prstGeom prst="rect">
            <a:avLst/>
          </a:prstGeom>
        </p:spPr>
      </p:pic>
      <p:sp>
        <p:nvSpPr>
          <p:cNvPr id="8" name="TextBox 7"/>
          <p:cNvSpPr txBox="1"/>
          <p:nvPr/>
        </p:nvSpPr>
        <p:spPr>
          <a:xfrm>
            <a:off x="756618" y="5486650"/>
            <a:ext cx="3571362" cy="276999"/>
          </a:xfrm>
          <a:prstGeom prst="rect">
            <a:avLst/>
          </a:prstGeom>
          <a:noFill/>
        </p:spPr>
        <p:txBody>
          <a:bodyPr wrap="none" rtlCol="0">
            <a:spAutoFit/>
          </a:bodyPr>
          <a:lstStyle/>
          <a:p>
            <a:r>
              <a:rPr lang="en-US" sz="1200" i="1" dirty="0" smtClean="0"/>
              <a:t>Adapted from </a:t>
            </a:r>
            <a:r>
              <a:rPr lang="en-US" sz="1200" i="1" dirty="0" err="1" smtClean="0"/>
              <a:t>Locher</a:t>
            </a:r>
            <a:r>
              <a:rPr lang="en-US" sz="1200" i="1" dirty="0" smtClean="0"/>
              <a:t>, </a:t>
            </a:r>
            <a:r>
              <a:rPr lang="en-US" sz="1200" i="1" dirty="0" err="1" smtClean="0"/>
              <a:t>Richartz</a:t>
            </a:r>
            <a:r>
              <a:rPr lang="en-US" sz="1200" i="1" dirty="0" smtClean="0"/>
              <a:t>, and Sprung 1976</a:t>
            </a:r>
            <a:endParaRPr lang="en-US" sz="1200" i="1" dirty="0"/>
          </a:p>
        </p:txBody>
      </p:sp>
      <p:sp>
        <p:nvSpPr>
          <p:cNvPr id="9" name="TextBox 8"/>
          <p:cNvSpPr txBox="1"/>
          <p:nvPr/>
        </p:nvSpPr>
        <p:spPr>
          <a:xfrm>
            <a:off x="5401860" y="5486649"/>
            <a:ext cx="2932534" cy="276999"/>
          </a:xfrm>
          <a:prstGeom prst="rect">
            <a:avLst/>
          </a:prstGeom>
          <a:noFill/>
        </p:spPr>
        <p:txBody>
          <a:bodyPr wrap="none" rtlCol="0">
            <a:spAutoFit/>
          </a:bodyPr>
          <a:lstStyle/>
          <a:p>
            <a:r>
              <a:rPr lang="en-US" sz="1200" i="1" dirty="0" smtClean="0"/>
              <a:t>Adapted from Tennis and Jennings 2000</a:t>
            </a:r>
            <a:endParaRPr lang="en-US" sz="1200" i="1" dirty="0"/>
          </a:p>
        </p:txBody>
      </p:sp>
    </p:spTree>
    <p:extLst>
      <p:ext uri="{BB962C8B-B14F-4D97-AF65-F5344CB8AC3E}">
        <p14:creationId xmlns:p14="http://schemas.microsoft.com/office/powerpoint/2010/main" val="30610272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26585"/>
            <a:ext cx="8138286" cy="536731"/>
          </a:xfrm>
        </p:spPr>
        <p:txBody>
          <a:bodyPr>
            <a:normAutofit fontScale="90000"/>
          </a:bodyPr>
          <a:lstStyle/>
          <a:p>
            <a:r>
              <a:rPr lang="en-US" dirty="0" smtClean="0"/>
              <a:t>Composition and Fineness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071" y="1263316"/>
            <a:ext cx="7379343" cy="5351628"/>
          </a:xfrm>
          <a:prstGeom prst="rect">
            <a:avLst/>
          </a:prstGeom>
        </p:spPr>
      </p:pic>
    </p:spTree>
    <p:extLst>
      <p:ext uri="{BB962C8B-B14F-4D97-AF65-F5344CB8AC3E}">
        <p14:creationId xmlns:p14="http://schemas.microsoft.com/office/powerpoint/2010/main" val="30101134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2029335" y="2006373"/>
            <a:ext cx="5085330" cy="4055886"/>
          </a:xfrm>
          <a:prstGeom prst="rect">
            <a:avLst/>
          </a:prstGeom>
        </p:spPr>
      </p:pic>
      <p:sp>
        <p:nvSpPr>
          <p:cNvPr id="2" name="Title 1"/>
          <p:cNvSpPr>
            <a:spLocks noGrp="1"/>
          </p:cNvSpPr>
          <p:nvPr>
            <p:ph type="title"/>
          </p:nvPr>
        </p:nvSpPr>
        <p:spPr/>
        <p:txBody>
          <a:bodyPr/>
          <a:lstStyle/>
          <a:p>
            <a:r>
              <a:rPr lang="en-US" dirty="0" smtClean="0"/>
              <a:t>Reactivity</a:t>
            </a:r>
            <a:endParaRPr lang="en-US" dirty="0"/>
          </a:p>
        </p:txBody>
      </p:sp>
      <p:sp>
        <p:nvSpPr>
          <p:cNvPr id="5" name="TextBox 4"/>
          <p:cNvSpPr txBox="1"/>
          <p:nvPr/>
        </p:nvSpPr>
        <p:spPr>
          <a:xfrm>
            <a:off x="4910077" y="6121552"/>
            <a:ext cx="2018822" cy="276999"/>
          </a:xfrm>
          <a:prstGeom prst="rect">
            <a:avLst/>
          </a:prstGeom>
          <a:noFill/>
        </p:spPr>
        <p:txBody>
          <a:bodyPr wrap="none" rtlCol="0">
            <a:spAutoFit/>
          </a:bodyPr>
          <a:lstStyle/>
          <a:p>
            <a:r>
              <a:rPr lang="en-US" sz="1200" i="1" dirty="0" smtClean="0"/>
              <a:t>Tennis and Jennings 2000</a:t>
            </a:r>
            <a:endParaRPr lang="en-US" sz="1200" i="1" dirty="0"/>
          </a:p>
        </p:txBody>
      </p:sp>
    </p:spTree>
    <p:extLst>
      <p:ext uri="{BB962C8B-B14F-4D97-AF65-F5344CB8AC3E}">
        <p14:creationId xmlns:p14="http://schemas.microsoft.com/office/powerpoint/2010/main" val="10970499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683" y="1141590"/>
            <a:ext cx="8229600" cy="691277"/>
          </a:xfrm>
        </p:spPr>
        <p:txBody>
          <a:bodyPr/>
          <a:lstStyle/>
          <a:p>
            <a:r>
              <a:rPr lang="en-US" dirty="0" smtClean="0"/>
              <a:t>Water (Evaporable and </a:t>
            </a:r>
            <a:r>
              <a:rPr lang="en-US" dirty="0" err="1" smtClean="0"/>
              <a:t>Nonevaporable</a:t>
            </a:r>
            <a:r>
              <a:rPr lang="en-US" dirty="0" smtClean="0"/>
              <a:t>)</a:t>
            </a:r>
            <a:endParaRPr lang="en-US" dirty="0"/>
          </a:p>
        </p:txBody>
      </p:sp>
      <p:pic>
        <p:nvPicPr>
          <p:cNvPr id="4" name="Picture 3"/>
          <p:cNvPicPr>
            <a:picLocks noChangeAspect="1"/>
          </p:cNvPicPr>
          <p:nvPr/>
        </p:nvPicPr>
        <p:blipFill>
          <a:blip r:embed="rId3" cstate="print"/>
          <a:stretch>
            <a:fillRect/>
          </a:stretch>
        </p:blipFill>
        <p:spPr>
          <a:xfrm>
            <a:off x="2499945" y="1832867"/>
            <a:ext cx="4041076" cy="3152991"/>
          </a:xfrm>
          <a:prstGeom prst="rect">
            <a:avLst/>
          </a:prstGeom>
        </p:spPr>
      </p:pic>
      <p:pic>
        <p:nvPicPr>
          <p:cNvPr id="6" name="Picture 5"/>
          <p:cNvPicPr>
            <a:picLocks noChangeAspect="1"/>
          </p:cNvPicPr>
          <p:nvPr/>
        </p:nvPicPr>
        <p:blipFill>
          <a:blip r:embed="rId4" cstate="print"/>
          <a:stretch>
            <a:fillRect/>
          </a:stretch>
        </p:blipFill>
        <p:spPr>
          <a:xfrm>
            <a:off x="1081281" y="5125726"/>
            <a:ext cx="6878404" cy="1489052"/>
          </a:xfrm>
          <a:prstGeom prst="rect">
            <a:avLst/>
          </a:prstGeom>
        </p:spPr>
      </p:pic>
    </p:spTree>
    <p:extLst>
      <p:ext uri="{BB962C8B-B14F-4D97-AF65-F5344CB8AC3E}">
        <p14:creationId xmlns:p14="http://schemas.microsoft.com/office/powerpoint/2010/main" val="26170706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Physical Properties of Cement</a:t>
            </a:r>
            <a:endParaRPr lang="en-US" dirty="0"/>
          </a:p>
        </p:txBody>
      </p:sp>
      <p:sp>
        <p:nvSpPr>
          <p:cNvPr id="3" name="Content Placeholder 2"/>
          <p:cNvSpPr>
            <a:spLocks noGrp="1"/>
          </p:cNvSpPr>
          <p:nvPr>
            <p:ph idx="1"/>
          </p:nvPr>
        </p:nvSpPr>
        <p:spPr>
          <a:xfrm>
            <a:off x="225380" y="2332038"/>
            <a:ext cx="4394746" cy="3901338"/>
          </a:xfrm>
        </p:spPr>
        <p:txBody>
          <a:bodyPr/>
          <a:lstStyle/>
          <a:p>
            <a:r>
              <a:rPr lang="en-US" dirty="0" smtClean="0"/>
              <a:t>Compressive strength</a:t>
            </a:r>
          </a:p>
          <a:p>
            <a:r>
              <a:rPr lang="en-US" dirty="0" smtClean="0"/>
              <a:t>Setting time</a:t>
            </a:r>
          </a:p>
          <a:p>
            <a:r>
              <a:rPr lang="en-US" dirty="0" smtClean="0"/>
              <a:t>Early stiffening</a:t>
            </a:r>
          </a:p>
          <a:p>
            <a:r>
              <a:rPr lang="en-US" dirty="0" smtClean="0"/>
              <a:t>Particle size and fineness</a:t>
            </a:r>
          </a:p>
          <a:p>
            <a:r>
              <a:rPr lang="en-US" dirty="0" smtClean="0"/>
              <a:t>Soundness</a:t>
            </a:r>
          </a:p>
        </p:txBody>
      </p:sp>
      <p:sp>
        <p:nvSpPr>
          <p:cNvPr id="4" name="Content Placeholder 3"/>
          <p:cNvSpPr>
            <a:spLocks noGrp="1"/>
          </p:cNvSpPr>
          <p:nvPr>
            <p:ph sz="half" idx="4294967295"/>
          </p:nvPr>
        </p:nvSpPr>
        <p:spPr>
          <a:xfrm>
            <a:off x="4752975" y="2332038"/>
            <a:ext cx="4391025" cy="4419600"/>
          </a:xfrm>
        </p:spPr>
        <p:txBody>
          <a:bodyPr/>
          <a:lstStyle/>
          <a:p>
            <a:r>
              <a:rPr lang="en-US" dirty="0" smtClean="0"/>
              <a:t>Consistency</a:t>
            </a:r>
          </a:p>
          <a:p>
            <a:r>
              <a:rPr lang="en-US" dirty="0" smtClean="0"/>
              <a:t>Heat of hydration</a:t>
            </a:r>
          </a:p>
          <a:p>
            <a:r>
              <a:rPr lang="en-US" dirty="0" smtClean="0"/>
              <a:t>Loss on ignition</a:t>
            </a:r>
          </a:p>
          <a:p>
            <a:r>
              <a:rPr lang="en-US" dirty="0" smtClean="0"/>
              <a:t>Density and relative density</a:t>
            </a:r>
          </a:p>
          <a:p>
            <a:r>
              <a:rPr lang="en-US" dirty="0" smtClean="0"/>
              <a:t>Bulk density</a:t>
            </a:r>
          </a:p>
          <a:p>
            <a:endParaRPr lang="en-US" dirty="0"/>
          </a:p>
        </p:txBody>
      </p:sp>
    </p:spTree>
    <p:extLst>
      <p:ext uri="{BB962C8B-B14F-4D97-AF65-F5344CB8AC3E}">
        <p14:creationId xmlns:p14="http://schemas.microsoft.com/office/powerpoint/2010/main" val="2306886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Compressive Strength</a:t>
            </a:r>
            <a:endParaRPr lang="en-US" dirty="0"/>
          </a:p>
        </p:txBody>
      </p:sp>
      <p:pic>
        <p:nvPicPr>
          <p:cNvPr id="4" name="Picture 3"/>
          <p:cNvPicPr>
            <a:picLocks noChangeAspect="1"/>
          </p:cNvPicPr>
          <p:nvPr/>
        </p:nvPicPr>
        <p:blipFill>
          <a:blip r:embed="rId3" cstate="print"/>
          <a:stretch>
            <a:fillRect/>
          </a:stretch>
        </p:blipFill>
        <p:spPr>
          <a:xfrm>
            <a:off x="171736" y="2219395"/>
            <a:ext cx="5983969" cy="3974148"/>
          </a:xfrm>
          <a:prstGeom prst="rect">
            <a:avLst/>
          </a:prstGeom>
        </p:spPr>
      </p:pic>
      <p:pic>
        <p:nvPicPr>
          <p:cNvPr id="5" name="Picture 4"/>
          <p:cNvPicPr>
            <a:picLocks noChangeAspect="1"/>
          </p:cNvPicPr>
          <p:nvPr/>
        </p:nvPicPr>
        <p:blipFill>
          <a:blip r:embed="rId4" cstate="print"/>
          <a:stretch>
            <a:fillRect/>
          </a:stretch>
        </p:blipFill>
        <p:spPr>
          <a:xfrm>
            <a:off x="6251016" y="2219395"/>
            <a:ext cx="2737968" cy="3974148"/>
          </a:xfrm>
          <a:prstGeom prst="rect">
            <a:avLst/>
          </a:prstGeom>
        </p:spPr>
      </p:pic>
    </p:spTree>
    <p:extLst>
      <p:ext uri="{BB962C8B-B14F-4D97-AF65-F5344CB8AC3E}">
        <p14:creationId xmlns:p14="http://schemas.microsoft.com/office/powerpoint/2010/main" val="30981570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161" y="717000"/>
            <a:ext cx="8229600" cy="691277"/>
          </a:xfrm>
        </p:spPr>
        <p:txBody>
          <a:bodyPr/>
          <a:lstStyle/>
          <a:p>
            <a:r>
              <a:rPr lang="en-US" dirty="0" smtClean="0"/>
              <a:t>Compressive Strength</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816" y="1310893"/>
            <a:ext cx="8785184" cy="5460297"/>
          </a:xfrm>
          <a:prstGeom prst="rect">
            <a:avLst/>
          </a:prstGeom>
        </p:spPr>
      </p:pic>
      <p:sp>
        <p:nvSpPr>
          <p:cNvPr id="4" name="TextBox 3"/>
          <p:cNvSpPr txBox="1"/>
          <p:nvPr/>
        </p:nvSpPr>
        <p:spPr>
          <a:xfrm>
            <a:off x="6076949" y="3438525"/>
            <a:ext cx="533401" cy="261610"/>
          </a:xfrm>
          <a:prstGeom prst="rect">
            <a:avLst/>
          </a:prstGeom>
          <a:solidFill>
            <a:schemeClr val="bg1"/>
          </a:solidFill>
        </p:spPr>
        <p:txBody>
          <a:bodyPr wrap="square" rtlCol="0">
            <a:spAutoFit/>
          </a:bodyPr>
          <a:lstStyle/>
          <a:p>
            <a:r>
              <a:rPr lang="en-US" sz="1100" dirty="0" smtClean="0">
                <a:solidFill>
                  <a:schemeClr val="tx1">
                    <a:lumMod val="65000"/>
                    <a:lumOff val="35000"/>
                  </a:schemeClr>
                </a:solidFill>
                <a:latin typeface="+mj-lt"/>
              </a:rPr>
              <a:t>13.0</a:t>
            </a:r>
            <a:endParaRPr lang="en-US" sz="1100" dirty="0">
              <a:solidFill>
                <a:schemeClr val="tx1">
                  <a:lumMod val="65000"/>
                  <a:lumOff val="35000"/>
                </a:schemeClr>
              </a:solidFill>
              <a:latin typeface="+mj-lt"/>
            </a:endParaRPr>
          </a:p>
        </p:txBody>
      </p:sp>
      <p:sp>
        <p:nvSpPr>
          <p:cNvPr id="6" name="TextBox 5"/>
          <p:cNvSpPr txBox="1"/>
          <p:nvPr/>
        </p:nvSpPr>
        <p:spPr>
          <a:xfrm>
            <a:off x="7067550" y="3438525"/>
            <a:ext cx="504825" cy="261610"/>
          </a:xfrm>
          <a:prstGeom prst="rect">
            <a:avLst/>
          </a:prstGeom>
          <a:solidFill>
            <a:schemeClr val="bg1"/>
          </a:solidFill>
        </p:spPr>
        <p:txBody>
          <a:bodyPr wrap="square" rtlCol="0">
            <a:spAutoFit/>
          </a:bodyPr>
          <a:lstStyle/>
          <a:p>
            <a:r>
              <a:rPr lang="en-US" sz="1100" dirty="0" smtClean="0">
                <a:solidFill>
                  <a:schemeClr val="tx1">
                    <a:lumMod val="65000"/>
                    <a:lumOff val="35000"/>
                  </a:schemeClr>
                </a:solidFill>
                <a:latin typeface="+mj-lt"/>
              </a:rPr>
              <a:t>20.0</a:t>
            </a:r>
            <a:endParaRPr lang="en-US" sz="1100" dirty="0">
              <a:solidFill>
                <a:schemeClr val="tx1">
                  <a:lumMod val="65000"/>
                  <a:lumOff val="35000"/>
                </a:schemeClr>
              </a:solidFill>
              <a:latin typeface="+mj-lt"/>
            </a:endParaRPr>
          </a:p>
        </p:txBody>
      </p:sp>
      <p:sp>
        <p:nvSpPr>
          <p:cNvPr id="7" name="TextBox 6"/>
          <p:cNvSpPr txBox="1"/>
          <p:nvPr/>
        </p:nvSpPr>
        <p:spPr>
          <a:xfrm>
            <a:off x="6076949" y="4167070"/>
            <a:ext cx="466726" cy="261610"/>
          </a:xfrm>
          <a:prstGeom prst="rect">
            <a:avLst/>
          </a:prstGeom>
          <a:solidFill>
            <a:schemeClr val="bg1"/>
          </a:solidFill>
        </p:spPr>
        <p:txBody>
          <a:bodyPr wrap="square" rtlCol="0">
            <a:spAutoFit/>
          </a:bodyPr>
          <a:lstStyle/>
          <a:p>
            <a:r>
              <a:rPr lang="en-US" sz="1100" dirty="0" smtClean="0">
                <a:solidFill>
                  <a:schemeClr val="tx1">
                    <a:lumMod val="65000"/>
                    <a:lumOff val="35000"/>
                  </a:schemeClr>
                </a:solidFill>
                <a:latin typeface="+mj-lt"/>
              </a:rPr>
              <a:t>10.0</a:t>
            </a:r>
            <a:endParaRPr lang="en-US" sz="1100" dirty="0">
              <a:solidFill>
                <a:schemeClr val="tx1">
                  <a:lumMod val="65000"/>
                  <a:lumOff val="35000"/>
                </a:schemeClr>
              </a:solidFill>
              <a:latin typeface="+mj-lt"/>
            </a:endParaRPr>
          </a:p>
        </p:txBody>
      </p:sp>
      <p:sp>
        <p:nvSpPr>
          <p:cNvPr id="8" name="TextBox 7"/>
          <p:cNvSpPr txBox="1"/>
          <p:nvPr/>
        </p:nvSpPr>
        <p:spPr>
          <a:xfrm>
            <a:off x="7086599" y="4168456"/>
            <a:ext cx="466726" cy="261610"/>
          </a:xfrm>
          <a:prstGeom prst="rect">
            <a:avLst/>
          </a:prstGeom>
          <a:solidFill>
            <a:schemeClr val="bg1"/>
          </a:solidFill>
        </p:spPr>
        <p:txBody>
          <a:bodyPr wrap="square" rtlCol="0">
            <a:spAutoFit/>
          </a:bodyPr>
          <a:lstStyle/>
          <a:p>
            <a:r>
              <a:rPr lang="en-US" sz="1100" dirty="0" smtClean="0">
                <a:solidFill>
                  <a:schemeClr val="tx1">
                    <a:lumMod val="65000"/>
                    <a:lumOff val="35000"/>
                  </a:schemeClr>
                </a:solidFill>
                <a:latin typeface="+mj-lt"/>
              </a:rPr>
              <a:t>17.0</a:t>
            </a:r>
            <a:endParaRPr lang="en-US" sz="1100" dirty="0">
              <a:solidFill>
                <a:schemeClr val="tx1">
                  <a:lumMod val="65000"/>
                  <a:lumOff val="35000"/>
                </a:schemeClr>
              </a:solidFill>
              <a:latin typeface="+mj-lt"/>
            </a:endParaRPr>
          </a:p>
        </p:txBody>
      </p:sp>
      <p:sp>
        <p:nvSpPr>
          <p:cNvPr id="9" name="TextBox 8"/>
          <p:cNvSpPr txBox="1"/>
          <p:nvPr/>
        </p:nvSpPr>
        <p:spPr>
          <a:xfrm>
            <a:off x="8096249" y="4181240"/>
            <a:ext cx="466726" cy="261610"/>
          </a:xfrm>
          <a:prstGeom prst="rect">
            <a:avLst/>
          </a:prstGeom>
          <a:solidFill>
            <a:schemeClr val="bg1"/>
          </a:solidFill>
        </p:spPr>
        <p:txBody>
          <a:bodyPr wrap="square" rtlCol="0">
            <a:spAutoFit/>
          </a:bodyPr>
          <a:lstStyle/>
          <a:p>
            <a:r>
              <a:rPr lang="en-US" sz="1100" dirty="0" smtClean="0">
                <a:solidFill>
                  <a:schemeClr val="tx1">
                    <a:lumMod val="65000"/>
                    <a:lumOff val="35000"/>
                  </a:schemeClr>
                </a:solidFill>
                <a:latin typeface="+mj-lt"/>
              </a:rPr>
              <a:t>22.0</a:t>
            </a:r>
            <a:endParaRPr lang="en-US" sz="1100" dirty="0">
              <a:solidFill>
                <a:schemeClr val="tx1">
                  <a:lumMod val="65000"/>
                  <a:lumOff val="35000"/>
                </a:schemeClr>
              </a:solidFill>
              <a:latin typeface="+mj-lt"/>
            </a:endParaRPr>
          </a:p>
        </p:txBody>
      </p:sp>
      <p:sp>
        <p:nvSpPr>
          <p:cNvPr id="11" name="TextBox 10"/>
          <p:cNvSpPr txBox="1"/>
          <p:nvPr/>
        </p:nvSpPr>
        <p:spPr>
          <a:xfrm>
            <a:off x="2184200" y="4204324"/>
            <a:ext cx="2597350" cy="253916"/>
          </a:xfrm>
          <a:prstGeom prst="rect">
            <a:avLst/>
          </a:prstGeom>
          <a:solidFill>
            <a:schemeClr val="bg1"/>
          </a:solidFill>
        </p:spPr>
        <p:txBody>
          <a:bodyPr wrap="square" rtlCol="0">
            <a:spAutoFit/>
          </a:bodyPr>
          <a:lstStyle/>
          <a:p>
            <a:pPr algn="ctr"/>
            <a:r>
              <a:rPr lang="en-US" sz="1050" dirty="0" smtClean="0">
                <a:solidFill>
                  <a:schemeClr val="tx1">
                    <a:lumMod val="65000"/>
                    <a:lumOff val="35000"/>
                  </a:schemeClr>
                </a:solidFill>
                <a:latin typeface="+mn-lt"/>
              </a:rPr>
              <a:t>IL(MH), IP(MH), IS(&lt;70)(MH), IT(S&lt;70)(MH</a:t>
            </a:r>
            <a:r>
              <a:rPr lang="en-US" sz="1050" dirty="0" smtClean="0">
                <a:latin typeface="+mn-lt"/>
              </a:rPr>
              <a:t>)</a:t>
            </a:r>
            <a:endParaRPr lang="en-US" sz="1050" dirty="0">
              <a:latin typeface="+mn-lt"/>
            </a:endParaRPr>
          </a:p>
        </p:txBody>
      </p:sp>
    </p:spTree>
    <p:extLst>
      <p:ext uri="{BB962C8B-B14F-4D97-AF65-F5344CB8AC3E}">
        <p14:creationId xmlns:p14="http://schemas.microsoft.com/office/powerpoint/2010/main" val="428776860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1852"/>
            <a:ext cx="8229600" cy="691277"/>
          </a:xfrm>
        </p:spPr>
        <p:txBody>
          <a:bodyPr/>
          <a:lstStyle/>
          <a:p>
            <a:r>
              <a:rPr lang="en-US" dirty="0" smtClean="0"/>
              <a:t>Compressive Strength</a:t>
            </a:r>
            <a:endParaRPr lang="en-US" dirty="0"/>
          </a:p>
        </p:txBody>
      </p:sp>
      <p:pic>
        <p:nvPicPr>
          <p:cNvPr id="6" name="Picture 5"/>
          <p:cNvPicPr>
            <a:picLocks noChangeAspect="1"/>
          </p:cNvPicPr>
          <p:nvPr/>
        </p:nvPicPr>
        <p:blipFill>
          <a:blip r:embed="rId3" cstate="print"/>
          <a:stretch>
            <a:fillRect/>
          </a:stretch>
        </p:blipFill>
        <p:spPr>
          <a:xfrm>
            <a:off x="877928" y="1860129"/>
            <a:ext cx="7116644" cy="4623221"/>
          </a:xfrm>
          <a:prstGeom prst="rect">
            <a:avLst/>
          </a:prstGeom>
        </p:spPr>
      </p:pic>
      <p:sp>
        <p:nvSpPr>
          <p:cNvPr id="5" name="TextBox 4"/>
          <p:cNvSpPr txBox="1"/>
          <p:nvPr/>
        </p:nvSpPr>
        <p:spPr>
          <a:xfrm>
            <a:off x="6056414" y="6405146"/>
            <a:ext cx="1294411" cy="307777"/>
          </a:xfrm>
          <a:prstGeom prst="rect">
            <a:avLst/>
          </a:prstGeom>
          <a:noFill/>
        </p:spPr>
        <p:txBody>
          <a:bodyPr wrap="square" rtlCol="0">
            <a:spAutoFit/>
          </a:bodyPr>
          <a:lstStyle/>
          <a:p>
            <a:r>
              <a:rPr lang="en-US" sz="1400" i="1" dirty="0" smtClean="0">
                <a:latin typeface="+mn-lt"/>
              </a:rPr>
              <a:t>Tennis 2016</a:t>
            </a:r>
            <a:endParaRPr lang="en-US" sz="1400" i="1" dirty="0">
              <a:latin typeface="+mn-lt"/>
            </a:endParaRPr>
          </a:p>
        </p:txBody>
      </p:sp>
    </p:spTree>
    <p:extLst>
      <p:ext uri="{BB962C8B-B14F-4D97-AF65-F5344CB8AC3E}">
        <p14:creationId xmlns:p14="http://schemas.microsoft.com/office/powerpoint/2010/main" val="2845110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601496" y="1295185"/>
            <a:ext cx="7941008" cy="5413960"/>
          </a:xfrm>
          <a:prstGeom prst="rect">
            <a:avLst/>
          </a:prstGeom>
        </p:spPr>
      </p:pic>
      <p:sp>
        <p:nvSpPr>
          <p:cNvPr id="2" name="Title 1"/>
          <p:cNvSpPr>
            <a:spLocks noGrp="1"/>
          </p:cNvSpPr>
          <p:nvPr>
            <p:ph type="title"/>
          </p:nvPr>
        </p:nvSpPr>
        <p:spPr>
          <a:xfrm>
            <a:off x="405684" y="784069"/>
            <a:ext cx="8229600" cy="691277"/>
          </a:xfrm>
        </p:spPr>
        <p:txBody>
          <a:bodyPr/>
          <a:lstStyle/>
          <a:p>
            <a:r>
              <a:rPr lang="en-US" dirty="0" smtClean="0"/>
              <a:t>Compressive Strength</a:t>
            </a:r>
            <a:endParaRPr lang="en-US" dirty="0"/>
          </a:p>
        </p:txBody>
      </p:sp>
      <p:sp>
        <p:nvSpPr>
          <p:cNvPr id="6" name="TextBox 5"/>
          <p:cNvSpPr txBox="1"/>
          <p:nvPr/>
        </p:nvSpPr>
        <p:spPr>
          <a:xfrm>
            <a:off x="3763925" y="6519446"/>
            <a:ext cx="1329070" cy="307777"/>
          </a:xfrm>
          <a:prstGeom prst="rect">
            <a:avLst/>
          </a:prstGeom>
          <a:noFill/>
        </p:spPr>
        <p:txBody>
          <a:bodyPr wrap="square" rtlCol="0">
            <a:spAutoFit/>
          </a:bodyPr>
          <a:lstStyle/>
          <a:p>
            <a:r>
              <a:rPr lang="en-US" sz="1400" i="1" dirty="0" smtClean="0">
                <a:latin typeface="+mn-lt"/>
              </a:rPr>
              <a:t>Tennis 2016</a:t>
            </a:r>
            <a:endParaRPr lang="en-US" sz="1400" i="1" dirty="0">
              <a:latin typeface="+mn-lt"/>
            </a:endParaRPr>
          </a:p>
        </p:txBody>
      </p:sp>
    </p:spTree>
    <p:extLst>
      <p:ext uri="{BB962C8B-B14F-4D97-AF65-F5344CB8AC3E}">
        <p14:creationId xmlns:p14="http://schemas.microsoft.com/office/powerpoint/2010/main" val="40927066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684" y="1038069"/>
            <a:ext cx="8229600" cy="691277"/>
          </a:xfrm>
        </p:spPr>
        <p:txBody>
          <a:bodyPr/>
          <a:lstStyle/>
          <a:p>
            <a:r>
              <a:rPr lang="en-US" dirty="0" smtClean="0"/>
              <a:t>Setting Time</a:t>
            </a:r>
            <a:endParaRPr lang="en-US" dirty="0"/>
          </a:p>
        </p:txBody>
      </p:sp>
      <p:pic>
        <p:nvPicPr>
          <p:cNvPr id="5" name="Picture 4"/>
          <p:cNvPicPr>
            <a:picLocks noChangeAspect="1"/>
          </p:cNvPicPr>
          <p:nvPr/>
        </p:nvPicPr>
        <p:blipFill>
          <a:blip r:embed="rId3" cstate="print"/>
          <a:stretch>
            <a:fillRect/>
          </a:stretch>
        </p:blipFill>
        <p:spPr>
          <a:xfrm>
            <a:off x="2238375" y="1801255"/>
            <a:ext cx="4667250" cy="4486275"/>
          </a:xfrm>
          <a:prstGeom prst="rect">
            <a:avLst/>
          </a:prstGeom>
        </p:spPr>
      </p:pic>
      <p:sp>
        <p:nvSpPr>
          <p:cNvPr id="6" name="Rectangle 5"/>
          <p:cNvSpPr/>
          <p:nvPr/>
        </p:nvSpPr>
        <p:spPr>
          <a:xfrm>
            <a:off x="5418220" y="6369635"/>
            <a:ext cx="1230935" cy="307777"/>
          </a:xfrm>
          <a:prstGeom prst="rect">
            <a:avLst/>
          </a:prstGeom>
        </p:spPr>
        <p:txBody>
          <a:bodyPr wrap="square">
            <a:spAutoFit/>
          </a:bodyPr>
          <a:lstStyle/>
          <a:p>
            <a:r>
              <a:rPr lang="en-US" sz="1400" i="1" dirty="0" smtClean="0">
                <a:latin typeface="+mn-lt"/>
              </a:rPr>
              <a:t>Tennis 2016</a:t>
            </a:r>
            <a:endParaRPr lang="en-US" sz="1400" i="1" dirty="0">
              <a:latin typeface="+mn-lt"/>
            </a:endParaRPr>
          </a:p>
        </p:txBody>
      </p:sp>
    </p:spTree>
    <p:extLst>
      <p:ext uri="{BB962C8B-B14F-4D97-AF65-F5344CB8AC3E}">
        <p14:creationId xmlns:p14="http://schemas.microsoft.com/office/powerpoint/2010/main" val="34894479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137" y="1269227"/>
            <a:ext cx="6781800" cy="555938"/>
          </a:xfrm>
        </p:spPr>
        <p:txBody>
          <a:bodyPr>
            <a:normAutofit fontScale="90000"/>
          </a:bodyPr>
          <a:lstStyle/>
          <a:p>
            <a:r>
              <a:rPr lang="en-US" dirty="0" smtClean="0"/>
              <a:t>Manufacturing Process </a:t>
            </a:r>
            <a:endParaRPr lang="en-US" dirty="0"/>
          </a:p>
        </p:txBody>
      </p:sp>
      <p:pic>
        <p:nvPicPr>
          <p:cNvPr id="7" name="Picture 6"/>
          <p:cNvPicPr>
            <a:picLocks noChangeAspect="1"/>
          </p:cNvPicPr>
          <p:nvPr/>
        </p:nvPicPr>
        <p:blipFill>
          <a:blip r:embed="rId3" cstate="print"/>
          <a:stretch>
            <a:fillRect/>
          </a:stretch>
        </p:blipFill>
        <p:spPr>
          <a:xfrm>
            <a:off x="355441" y="2273301"/>
            <a:ext cx="8433119" cy="3080352"/>
          </a:xfrm>
          <a:prstGeom prst="rect">
            <a:avLst/>
          </a:prstGeom>
        </p:spPr>
      </p:pic>
    </p:spTree>
    <p:extLst>
      <p:ext uri="{BB962C8B-B14F-4D97-AF65-F5344CB8AC3E}">
        <p14:creationId xmlns:p14="http://schemas.microsoft.com/office/powerpoint/2010/main" val="16320767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Early Stiffening</a:t>
            </a:r>
            <a:endParaRPr lang="en-US" dirty="0"/>
          </a:p>
        </p:txBody>
      </p:sp>
      <p:sp>
        <p:nvSpPr>
          <p:cNvPr id="3" name="Content Placeholder 2"/>
          <p:cNvSpPr>
            <a:spLocks noGrp="1"/>
          </p:cNvSpPr>
          <p:nvPr>
            <p:ph idx="1"/>
          </p:nvPr>
        </p:nvSpPr>
        <p:spPr>
          <a:xfrm>
            <a:off x="237411" y="2007185"/>
            <a:ext cx="8229600" cy="3901338"/>
          </a:xfrm>
        </p:spPr>
        <p:txBody>
          <a:bodyPr/>
          <a:lstStyle/>
          <a:p>
            <a:r>
              <a:rPr lang="en-US" dirty="0" smtClean="0"/>
              <a:t>False set</a:t>
            </a:r>
          </a:p>
          <a:p>
            <a:pPr lvl="1"/>
            <a:r>
              <a:rPr lang="en-US" dirty="0" smtClean="0"/>
              <a:t>Loss of plasticity without heat evolution</a:t>
            </a:r>
          </a:p>
          <a:p>
            <a:pPr lvl="1"/>
            <a:r>
              <a:rPr lang="en-US" dirty="0" smtClean="0"/>
              <a:t>Can be reversed by continued mixing</a:t>
            </a:r>
          </a:p>
          <a:p>
            <a:r>
              <a:rPr lang="en-US" dirty="0" smtClean="0"/>
              <a:t>Flash set (Quick set)</a:t>
            </a:r>
          </a:p>
          <a:p>
            <a:pPr lvl="1"/>
            <a:r>
              <a:rPr lang="en-US" dirty="0" smtClean="0"/>
              <a:t>Rapid, early loss of workability</a:t>
            </a:r>
          </a:p>
          <a:p>
            <a:pPr lvl="1"/>
            <a:r>
              <a:rPr lang="en-US" dirty="0" smtClean="0"/>
              <a:t>High heat evolution</a:t>
            </a:r>
          </a:p>
          <a:p>
            <a:pPr lvl="1"/>
            <a:r>
              <a:rPr lang="en-US" dirty="0" smtClean="0"/>
              <a:t>Cannot be reversed without adding water</a:t>
            </a:r>
            <a:endParaRPr lang="en-US" dirty="0"/>
          </a:p>
        </p:txBody>
      </p:sp>
    </p:spTree>
    <p:extLst>
      <p:ext uri="{BB962C8B-B14F-4D97-AF65-F5344CB8AC3E}">
        <p14:creationId xmlns:p14="http://schemas.microsoft.com/office/powerpoint/2010/main" val="1254871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Particle Size</a:t>
            </a:r>
            <a:endParaRPr lang="en-US" dirty="0"/>
          </a:p>
        </p:txBody>
      </p:sp>
      <p:pic>
        <p:nvPicPr>
          <p:cNvPr id="5" name="Picture 4"/>
          <p:cNvPicPr>
            <a:picLocks noChangeAspect="1"/>
          </p:cNvPicPr>
          <p:nvPr/>
        </p:nvPicPr>
        <p:blipFill>
          <a:blip r:embed="rId3" cstate="print"/>
          <a:stretch>
            <a:fillRect/>
          </a:stretch>
        </p:blipFill>
        <p:spPr>
          <a:xfrm>
            <a:off x="127000" y="2731660"/>
            <a:ext cx="8981819" cy="3223972"/>
          </a:xfrm>
          <a:prstGeom prst="rect">
            <a:avLst/>
          </a:prstGeom>
        </p:spPr>
      </p:pic>
    </p:spTree>
    <p:extLst>
      <p:ext uri="{BB962C8B-B14F-4D97-AF65-F5344CB8AC3E}">
        <p14:creationId xmlns:p14="http://schemas.microsoft.com/office/powerpoint/2010/main" val="325275620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Fineness</a:t>
            </a:r>
            <a:endParaRPr lang="en-US" dirty="0"/>
          </a:p>
        </p:txBody>
      </p:sp>
      <p:pic>
        <p:nvPicPr>
          <p:cNvPr id="4" name="Picture 3"/>
          <p:cNvPicPr>
            <a:picLocks noChangeAspect="1"/>
          </p:cNvPicPr>
          <p:nvPr/>
        </p:nvPicPr>
        <p:blipFill>
          <a:blip r:embed="rId3" cstate="print"/>
          <a:stretch>
            <a:fillRect/>
          </a:stretch>
        </p:blipFill>
        <p:spPr>
          <a:xfrm>
            <a:off x="1415866" y="2683042"/>
            <a:ext cx="5919632" cy="3879933"/>
          </a:xfrm>
          <a:prstGeom prst="rect">
            <a:avLst/>
          </a:prstGeom>
        </p:spPr>
      </p:pic>
      <p:sp>
        <p:nvSpPr>
          <p:cNvPr id="5" name="TextBox 4"/>
          <p:cNvSpPr txBox="1"/>
          <p:nvPr/>
        </p:nvSpPr>
        <p:spPr>
          <a:xfrm>
            <a:off x="405684" y="2017120"/>
            <a:ext cx="3969998" cy="461665"/>
          </a:xfrm>
          <a:prstGeom prst="rect">
            <a:avLst/>
          </a:prstGeom>
          <a:noFill/>
        </p:spPr>
        <p:txBody>
          <a:bodyPr wrap="none" rtlCol="0">
            <a:spAutoFit/>
          </a:bodyPr>
          <a:lstStyle/>
          <a:p>
            <a:pPr marL="342900" indent="-342900">
              <a:buFont typeface="Arial" panose="020B0604020202020204" pitchFamily="34" charset="0"/>
              <a:buChar char="•"/>
            </a:pPr>
            <a:r>
              <a:rPr lang="en-US" dirty="0" smtClean="0"/>
              <a:t>Blaine test – ASTM C204</a:t>
            </a:r>
            <a:endParaRPr lang="en-US" dirty="0"/>
          </a:p>
        </p:txBody>
      </p:sp>
    </p:spTree>
    <p:extLst>
      <p:ext uri="{BB962C8B-B14F-4D97-AF65-F5344CB8AC3E}">
        <p14:creationId xmlns:p14="http://schemas.microsoft.com/office/powerpoint/2010/main" val="332990626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Fineness</a:t>
            </a:r>
            <a:endParaRPr lang="en-US" dirty="0"/>
          </a:p>
        </p:txBody>
      </p:sp>
      <p:pic>
        <p:nvPicPr>
          <p:cNvPr id="4" name="Picture 3"/>
          <p:cNvPicPr>
            <a:picLocks noChangeAspect="1"/>
          </p:cNvPicPr>
          <p:nvPr/>
        </p:nvPicPr>
        <p:blipFill>
          <a:blip r:embed="rId3" cstate="print"/>
          <a:stretch>
            <a:fillRect/>
          </a:stretch>
        </p:blipFill>
        <p:spPr>
          <a:xfrm>
            <a:off x="405684" y="2360048"/>
            <a:ext cx="4112553" cy="2693215"/>
          </a:xfrm>
          <a:prstGeom prst="rect">
            <a:avLst/>
          </a:prstGeom>
        </p:spPr>
      </p:pic>
      <p:pic>
        <p:nvPicPr>
          <p:cNvPr id="5" name="Picture 4"/>
          <p:cNvPicPr>
            <a:picLocks noChangeAspect="1"/>
          </p:cNvPicPr>
          <p:nvPr/>
        </p:nvPicPr>
        <p:blipFill>
          <a:blip r:embed="rId4" cstate="print"/>
          <a:stretch>
            <a:fillRect/>
          </a:stretch>
        </p:blipFill>
        <p:spPr>
          <a:xfrm>
            <a:off x="4677435" y="2360047"/>
            <a:ext cx="3957849" cy="2693215"/>
          </a:xfrm>
          <a:prstGeom prst="rect">
            <a:avLst/>
          </a:prstGeom>
        </p:spPr>
      </p:pic>
    </p:spTree>
    <p:extLst>
      <p:ext uri="{BB962C8B-B14F-4D97-AF65-F5344CB8AC3E}">
        <p14:creationId xmlns:p14="http://schemas.microsoft.com/office/powerpoint/2010/main" val="387085647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684" y="1165069"/>
            <a:ext cx="8229600" cy="691277"/>
          </a:xfrm>
        </p:spPr>
        <p:txBody>
          <a:bodyPr/>
          <a:lstStyle/>
          <a:p>
            <a:r>
              <a:rPr lang="en-US" dirty="0" smtClean="0"/>
              <a:t>Consistency</a:t>
            </a:r>
            <a:endParaRPr lang="en-US" dirty="0"/>
          </a:p>
        </p:txBody>
      </p:sp>
      <p:pic>
        <p:nvPicPr>
          <p:cNvPr id="4" name="Picture 3"/>
          <p:cNvPicPr>
            <a:picLocks noChangeAspect="1"/>
          </p:cNvPicPr>
          <p:nvPr/>
        </p:nvPicPr>
        <p:blipFill>
          <a:blip r:embed="rId3" cstate="print"/>
          <a:stretch>
            <a:fillRect/>
          </a:stretch>
        </p:blipFill>
        <p:spPr>
          <a:xfrm>
            <a:off x="132347" y="2110346"/>
            <a:ext cx="5051554" cy="4246004"/>
          </a:xfrm>
          <a:prstGeom prst="rect">
            <a:avLst/>
          </a:prstGeom>
        </p:spPr>
      </p:pic>
      <p:pic>
        <p:nvPicPr>
          <p:cNvPr id="5" name="Picture 4"/>
          <p:cNvPicPr>
            <a:picLocks noChangeAspect="1"/>
          </p:cNvPicPr>
          <p:nvPr/>
        </p:nvPicPr>
        <p:blipFill>
          <a:blip r:embed="rId4" cstate="print"/>
          <a:stretch>
            <a:fillRect/>
          </a:stretch>
        </p:blipFill>
        <p:spPr>
          <a:xfrm>
            <a:off x="5293895" y="2101110"/>
            <a:ext cx="3770743" cy="4255240"/>
          </a:xfrm>
          <a:prstGeom prst="rect">
            <a:avLst/>
          </a:prstGeom>
        </p:spPr>
      </p:pic>
      <p:pic>
        <p:nvPicPr>
          <p:cNvPr id="6" name="Picture 5"/>
          <p:cNvPicPr>
            <a:picLocks noChangeAspect="1"/>
          </p:cNvPicPr>
          <p:nvPr/>
        </p:nvPicPr>
        <p:blipFill>
          <a:blip r:embed="rId5" cstate="print"/>
          <a:stretch>
            <a:fillRect/>
          </a:stretch>
        </p:blipFill>
        <p:spPr>
          <a:xfrm>
            <a:off x="7122695" y="4872057"/>
            <a:ext cx="1941943" cy="1484293"/>
          </a:xfrm>
          <a:prstGeom prst="rect">
            <a:avLst/>
          </a:prstGeom>
          <a:ln>
            <a:solidFill>
              <a:schemeClr val="bg1"/>
            </a:solidFill>
          </a:ln>
        </p:spPr>
      </p:pic>
    </p:spTree>
    <p:extLst>
      <p:ext uri="{BB962C8B-B14F-4D97-AF65-F5344CB8AC3E}">
        <p14:creationId xmlns:p14="http://schemas.microsoft.com/office/powerpoint/2010/main" val="217389503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of Hydration</a:t>
            </a:r>
            <a:endParaRPr lang="en-US" dirty="0"/>
          </a:p>
        </p:txBody>
      </p:sp>
      <p:pic>
        <p:nvPicPr>
          <p:cNvPr id="6" name="Picture 5"/>
          <p:cNvPicPr>
            <a:picLocks noChangeAspect="1"/>
          </p:cNvPicPr>
          <p:nvPr/>
        </p:nvPicPr>
        <p:blipFill>
          <a:blip r:embed="rId3" cstate="print"/>
          <a:stretch>
            <a:fillRect/>
          </a:stretch>
        </p:blipFill>
        <p:spPr>
          <a:xfrm>
            <a:off x="96873" y="2675772"/>
            <a:ext cx="8962451" cy="2870785"/>
          </a:xfrm>
          <a:prstGeom prst="rect">
            <a:avLst/>
          </a:prstGeom>
        </p:spPr>
      </p:pic>
    </p:spTree>
    <p:extLst>
      <p:ext uri="{BB962C8B-B14F-4D97-AF65-F5344CB8AC3E}">
        <p14:creationId xmlns:p14="http://schemas.microsoft.com/office/powerpoint/2010/main" val="66900951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of Hydration</a:t>
            </a:r>
            <a:endParaRPr lang="en-US" dirty="0"/>
          </a:p>
        </p:txBody>
      </p:sp>
      <p:pic>
        <p:nvPicPr>
          <p:cNvPr id="5" name="Picture 4"/>
          <p:cNvPicPr>
            <a:picLocks noChangeAspect="1"/>
          </p:cNvPicPr>
          <p:nvPr/>
        </p:nvPicPr>
        <p:blipFill>
          <a:blip r:embed="rId3" cstate="print"/>
          <a:stretch>
            <a:fillRect/>
          </a:stretch>
        </p:blipFill>
        <p:spPr>
          <a:xfrm>
            <a:off x="845906" y="2297029"/>
            <a:ext cx="7349155" cy="4059321"/>
          </a:xfrm>
          <a:prstGeom prst="rect">
            <a:avLst/>
          </a:prstGeom>
        </p:spPr>
      </p:pic>
    </p:spTree>
    <p:extLst>
      <p:ext uri="{BB962C8B-B14F-4D97-AF65-F5344CB8AC3E}">
        <p14:creationId xmlns:p14="http://schemas.microsoft.com/office/powerpoint/2010/main" val="212831431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Loss of Ignition</a:t>
            </a:r>
            <a:endParaRPr lang="en-US" dirty="0"/>
          </a:p>
        </p:txBody>
      </p:sp>
      <p:pic>
        <p:nvPicPr>
          <p:cNvPr id="4" name="Picture 3"/>
          <p:cNvPicPr>
            <a:picLocks noChangeAspect="1"/>
          </p:cNvPicPr>
          <p:nvPr/>
        </p:nvPicPr>
        <p:blipFill>
          <a:blip r:embed="rId3" cstate="print"/>
          <a:stretch>
            <a:fillRect/>
          </a:stretch>
        </p:blipFill>
        <p:spPr>
          <a:xfrm>
            <a:off x="1553921" y="2130213"/>
            <a:ext cx="5941753" cy="4448800"/>
          </a:xfrm>
          <a:prstGeom prst="rect">
            <a:avLst/>
          </a:prstGeom>
        </p:spPr>
      </p:pic>
    </p:spTree>
    <p:extLst>
      <p:ext uri="{BB962C8B-B14F-4D97-AF65-F5344CB8AC3E}">
        <p14:creationId xmlns:p14="http://schemas.microsoft.com/office/powerpoint/2010/main" val="196380826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684" y="1165069"/>
            <a:ext cx="8229600" cy="691277"/>
          </a:xfrm>
        </p:spPr>
        <p:txBody>
          <a:bodyPr/>
          <a:lstStyle/>
          <a:p>
            <a:r>
              <a:rPr lang="en-US" dirty="0"/>
              <a:t>Density and Relative Density</a:t>
            </a:r>
          </a:p>
        </p:txBody>
      </p:sp>
      <p:pic>
        <p:nvPicPr>
          <p:cNvPr id="4" name="Picture 3"/>
          <p:cNvPicPr>
            <a:picLocks noChangeAspect="1"/>
          </p:cNvPicPr>
          <p:nvPr/>
        </p:nvPicPr>
        <p:blipFill>
          <a:blip r:embed="rId3" cstate="print"/>
          <a:stretch>
            <a:fillRect/>
          </a:stretch>
        </p:blipFill>
        <p:spPr>
          <a:xfrm>
            <a:off x="352210" y="2196165"/>
            <a:ext cx="3925685" cy="4400354"/>
          </a:xfrm>
          <a:prstGeom prst="rect">
            <a:avLst/>
          </a:prstGeom>
        </p:spPr>
      </p:pic>
      <p:pic>
        <p:nvPicPr>
          <p:cNvPr id="5" name="Picture 4"/>
          <p:cNvPicPr>
            <a:picLocks noChangeAspect="1"/>
          </p:cNvPicPr>
          <p:nvPr/>
        </p:nvPicPr>
        <p:blipFill>
          <a:blip r:embed="rId4" cstate="print"/>
          <a:stretch>
            <a:fillRect/>
          </a:stretch>
        </p:blipFill>
        <p:spPr>
          <a:xfrm>
            <a:off x="4589380" y="2196165"/>
            <a:ext cx="4186610" cy="4402232"/>
          </a:xfrm>
          <a:prstGeom prst="rect">
            <a:avLst/>
          </a:prstGeom>
        </p:spPr>
      </p:pic>
    </p:spTree>
    <p:extLst>
      <p:ext uri="{BB962C8B-B14F-4D97-AF65-F5344CB8AC3E}">
        <p14:creationId xmlns:p14="http://schemas.microsoft.com/office/powerpoint/2010/main" val="307882488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Density</a:t>
            </a:r>
          </a:p>
        </p:txBody>
      </p:sp>
      <p:pic>
        <p:nvPicPr>
          <p:cNvPr id="4" name="Picture 3"/>
          <p:cNvPicPr>
            <a:picLocks noChangeAspect="1"/>
          </p:cNvPicPr>
          <p:nvPr/>
        </p:nvPicPr>
        <p:blipFill>
          <a:blip r:embed="rId3" cstate="print"/>
          <a:stretch>
            <a:fillRect/>
          </a:stretch>
        </p:blipFill>
        <p:spPr>
          <a:xfrm>
            <a:off x="590478" y="2260401"/>
            <a:ext cx="7860011" cy="4278511"/>
          </a:xfrm>
          <a:prstGeom prst="rect">
            <a:avLst/>
          </a:prstGeom>
        </p:spPr>
      </p:pic>
    </p:spTree>
    <p:extLst>
      <p:ext uri="{BB962C8B-B14F-4D97-AF65-F5344CB8AC3E}">
        <p14:creationId xmlns:p14="http://schemas.microsoft.com/office/powerpoint/2010/main" val="18896040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Manufacturing Process </a:t>
            </a:r>
          </a:p>
        </p:txBody>
      </p:sp>
      <p:pic>
        <p:nvPicPr>
          <p:cNvPr id="5" name="Picture 4"/>
          <p:cNvPicPr>
            <a:picLocks noChangeAspect="1"/>
          </p:cNvPicPr>
          <p:nvPr/>
        </p:nvPicPr>
        <p:blipFill>
          <a:blip r:embed="rId3" cstate="print"/>
          <a:stretch>
            <a:fillRect/>
          </a:stretch>
        </p:blipFill>
        <p:spPr>
          <a:xfrm>
            <a:off x="613241" y="2922529"/>
            <a:ext cx="3933395" cy="2648712"/>
          </a:xfrm>
          <a:prstGeom prst="rect">
            <a:avLst/>
          </a:prstGeom>
        </p:spPr>
      </p:pic>
      <p:pic>
        <p:nvPicPr>
          <p:cNvPr id="6" name="Picture 5"/>
          <p:cNvPicPr>
            <a:picLocks noChangeAspect="1"/>
          </p:cNvPicPr>
          <p:nvPr/>
        </p:nvPicPr>
        <p:blipFill>
          <a:blip r:embed="rId4" cstate="print"/>
          <a:stretch>
            <a:fillRect/>
          </a:stretch>
        </p:blipFill>
        <p:spPr>
          <a:xfrm>
            <a:off x="4855041" y="2922529"/>
            <a:ext cx="3709767" cy="2648712"/>
          </a:xfrm>
          <a:prstGeom prst="rect">
            <a:avLst/>
          </a:prstGeom>
        </p:spPr>
      </p:pic>
    </p:spTree>
    <p:extLst>
      <p:ext uri="{BB962C8B-B14F-4D97-AF65-F5344CB8AC3E}">
        <p14:creationId xmlns:p14="http://schemas.microsoft.com/office/powerpoint/2010/main" val="241880796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684" y="1165069"/>
            <a:ext cx="8229600" cy="691277"/>
          </a:xfrm>
        </p:spPr>
        <p:txBody>
          <a:bodyPr/>
          <a:lstStyle/>
          <a:p>
            <a:r>
              <a:rPr lang="en-US" dirty="0" smtClean="0"/>
              <a:t>Thermal Analysis</a:t>
            </a:r>
            <a:endParaRPr lang="en-US" dirty="0"/>
          </a:p>
        </p:txBody>
      </p:sp>
      <p:pic>
        <p:nvPicPr>
          <p:cNvPr id="4" name="Picture 3"/>
          <p:cNvPicPr>
            <a:picLocks noChangeAspect="1"/>
          </p:cNvPicPr>
          <p:nvPr/>
        </p:nvPicPr>
        <p:blipFill>
          <a:blip r:embed="rId3" cstate="print"/>
          <a:stretch>
            <a:fillRect/>
          </a:stretch>
        </p:blipFill>
        <p:spPr>
          <a:xfrm>
            <a:off x="929840" y="2035958"/>
            <a:ext cx="7181287" cy="4502954"/>
          </a:xfrm>
          <a:prstGeom prst="rect">
            <a:avLst/>
          </a:prstGeom>
        </p:spPr>
      </p:pic>
    </p:spTree>
    <p:extLst>
      <p:ext uri="{BB962C8B-B14F-4D97-AF65-F5344CB8AC3E}">
        <p14:creationId xmlns:p14="http://schemas.microsoft.com/office/powerpoint/2010/main" val="325405288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684" y="1165069"/>
            <a:ext cx="8229600" cy="691277"/>
          </a:xfrm>
        </p:spPr>
        <p:txBody>
          <a:bodyPr/>
          <a:lstStyle/>
          <a:p>
            <a:r>
              <a:rPr lang="en-US" dirty="0" smtClean="0"/>
              <a:t>Differential Scanning Analysis</a:t>
            </a:r>
            <a:endParaRPr lang="en-US" dirty="0"/>
          </a:p>
        </p:txBody>
      </p:sp>
      <p:pic>
        <p:nvPicPr>
          <p:cNvPr id="4" name="Picture 3"/>
          <p:cNvPicPr>
            <a:picLocks noChangeAspect="1"/>
          </p:cNvPicPr>
          <p:nvPr/>
        </p:nvPicPr>
        <p:blipFill>
          <a:blip r:embed="rId3" cstate="print"/>
          <a:stretch>
            <a:fillRect/>
          </a:stretch>
        </p:blipFill>
        <p:spPr>
          <a:xfrm>
            <a:off x="2644309" y="1947544"/>
            <a:ext cx="3752349" cy="4773931"/>
          </a:xfrm>
          <a:prstGeom prst="rect">
            <a:avLst/>
          </a:prstGeom>
        </p:spPr>
      </p:pic>
    </p:spTree>
    <p:extLst>
      <p:ext uri="{BB962C8B-B14F-4D97-AF65-F5344CB8AC3E}">
        <p14:creationId xmlns:p14="http://schemas.microsoft.com/office/powerpoint/2010/main" val="268566837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Virtual Cement Testing</a:t>
            </a:r>
          </a:p>
        </p:txBody>
      </p:sp>
      <p:pic>
        <p:nvPicPr>
          <p:cNvPr id="4" name="Picture 3"/>
          <p:cNvPicPr>
            <a:picLocks noChangeAspect="1"/>
          </p:cNvPicPr>
          <p:nvPr/>
        </p:nvPicPr>
        <p:blipFill>
          <a:blip r:embed="rId3" cstate="print"/>
          <a:stretch>
            <a:fillRect/>
          </a:stretch>
        </p:blipFill>
        <p:spPr>
          <a:xfrm>
            <a:off x="127000" y="3283546"/>
            <a:ext cx="8932779" cy="2064569"/>
          </a:xfrm>
          <a:prstGeom prst="rect">
            <a:avLst/>
          </a:prstGeom>
        </p:spPr>
      </p:pic>
    </p:spTree>
    <p:extLst>
      <p:ext uri="{BB962C8B-B14F-4D97-AF65-F5344CB8AC3E}">
        <p14:creationId xmlns:p14="http://schemas.microsoft.com/office/powerpoint/2010/main" val="210853613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441" y="718217"/>
            <a:ext cx="8229600" cy="691277"/>
          </a:xfrm>
        </p:spPr>
        <p:txBody>
          <a:bodyPr/>
          <a:lstStyle/>
          <a:p>
            <a:r>
              <a:rPr lang="en-US" dirty="0" smtClean="0"/>
              <a:t>Transportation</a:t>
            </a:r>
            <a:endParaRPr lang="en-US" dirty="0"/>
          </a:p>
        </p:txBody>
      </p:sp>
      <p:pic>
        <p:nvPicPr>
          <p:cNvPr id="4" name="Picture 3"/>
          <p:cNvPicPr>
            <a:picLocks noChangeAspect="1"/>
          </p:cNvPicPr>
          <p:nvPr/>
        </p:nvPicPr>
        <p:blipFill>
          <a:blip r:embed="rId3" cstate="print"/>
          <a:stretch>
            <a:fillRect/>
          </a:stretch>
        </p:blipFill>
        <p:spPr>
          <a:xfrm>
            <a:off x="178193" y="2336800"/>
            <a:ext cx="2888488" cy="1946442"/>
          </a:xfrm>
          <a:prstGeom prst="rect">
            <a:avLst/>
          </a:prstGeom>
        </p:spPr>
      </p:pic>
      <p:pic>
        <p:nvPicPr>
          <p:cNvPr id="5" name="Picture 4"/>
          <p:cNvPicPr>
            <a:picLocks noChangeAspect="1"/>
          </p:cNvPicPr>
          <p:nvPr/>
        </p:nvPicPr>
        <p:blipFill>
          <a:blip r:embed="rId4" cstate="print"/>
          <a:stretch>
            <a:fillRect/>
          </a:stretch>
        </p:blipFill>
        <p:spPr>
          <a:xfrm>
            <a:off x="6118578" y="2345036"/>
            <a:ext cx="2866859" cy="1938206"/>
          </a:xfrm>
          <a:prstGeom prst="rect">
            <a:avLst/>
          </a:prstGeom>
        </p:spPr>
      </p:pic>
      <p:pic>
        <p:nvPicPr>
          <p:cNvPr id="6" name="Picture 5"/>
          <p:cNvPicPr>
            <a:picLocks noChangeAspect="1"/>
          </p:cNvPicPr>
          <p:nvPr/>
        </p:nvPicPr>
        <p:blipFill>
          <a:blip r:embed="rId5" cstate="print"/>
          <a:stretch>
            <a:fillRect/>
          </a:stretch>
        </p:blipFill>
        <p:spPr>
          <a:xfrm>
            <a:off x="3159164" y="2325512"/>
            <a:ext cx="2802481" cy="1952978"/>
          </a:xfrm>
          <a:prstGeom prst="rect">
            <a:avLst/>
          </a:prstGeom>
          <a:ln w="12700">
            <a:solidFill>
              <a:schemeClr val="bg1"/>
            </a:solidFill>
          </a:ln>
        </p:spPr>
      </p:pic>
    </p:spTree>
    <p:extLst>
      <p:ext uri="{BB962C8B-B14F-4D97-AF65-F5344CB8AC3E}">
        <p14:creationId xmlns:p14="http://schemas.microsoft.com/office/powerpoint/2010/main" val="24809461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684" y="1165069"/>
            <a:ext cx="8229600" cy="691277"/>
          </a:xfrm>
        </p:spPr>
        <p:txBody>
          <a:bodyPr/>
          <a:lstStyle/>
          <a:p>
            <a:r>
              <a:rPr lang="en-US" dirty="0" smtClean="0"/>
              <a:t>Packaging</a:t>
            </a:r>
            <a:endParaRPr lang="en-US" dirty="0"/>
          </a:p>
        </p:txBody>
      </p:sp>
      <p:pic>
        <p:nvPicPr>
          <p:cNvPr id="4" name="Picture 3"/>
          <p:cNvPicPr>
            <a:picLocks noChangeAspect="1"/>
          </p:cNvPicPr>
          <p:nvPr/>
        </p:nvPicPr>
        <p:blipFill>
          <a:blip r:embed="rId3" cstate="print"/>
          <a:stretch>
            <a:fillRect/>
          </a:stretch>
        </p:blipFill>
        <p:spPr>
          <a:xfrm>
            <a:off x="960337" y="2038908"/>
            <a:ext cx="7120294" cy="4500004"/>
          </a:xfrm>
          <a:prstGeom prst="rect">
            <a:avLst/>
          </a:prstGeom>
        </p:spPr>
      </p:pic>
    </p:spTree>
    <p:extLst>
      <p:ext uri="{BB962C8B-B14F-4D97-AF65-F5344CB8AC3E}">
        <p14:creationId xmlns:p14="http://schemas.microsoft.com/office/powerpoint/2010/main" val="34256384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684" y="1165069"/>
            <a:ext cx="8229600" cy="691277"/>
          </a:xfrm>
        </p:spPr>
        <p:txBody>
          <a:bodyPr/>
          <a:lstStyle/>
          <a:p>
            <a:r>
              <a:rPr lang="en-US" dirty="0" smtClean="0"/>
              <a:t>Storage</a:t>
            </a:r>
            <a:endParaRPr lang="en-US" dirty="0"/>
          </a:p>
        </p:txBody>
      </p:sp>
      <p:pic>
        <p:nvPicPr>
          <p:cNvPr id="5" name="Picture 4"/>
          <p:cNvPicPr>
            <a:picLocks noChangeAspect="1"/>
          </p:cNvPicPr>
          <p:nvPr/>
        </p:nvPicPr>
        <p:blipFill>
          <a:blip r:embed="rId3" cstate="print"/>
          <a:stretch>
            <a:fillRect/>
          </a:stretch>
        </p:blipFill>
        <p:spPr>
          <a:xfrm>
            <a:off x="855173" y="1959221"/>
            <a:ext cx="7330621" cy="4670597"/>
          </a:xfrm>
          <a:prstGeom prst="rect">
            <a:avLst/>
          </a:prstGeom>
        </p:spPr>
      </p:pic>
    </p:spTree>
    <p:extLst>
      <p:ext uri="{BB962C8B-B14F-4D97-AF65-F5344CB8AC3E}">
        <p14:creationId xmlns:p14="http://schemas.microsoft.com/office/powerpoint/2010/main" val="36504735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Hot Cement</a:t>
            </a:r>
            <a:endParaRPr lang="en-US" dirty="0"/>
          </a:p>
        </p:txBody>
      </p:sp>
      <p:sp>
        <p:nvSpPr>
          <p:cNvPr id="3" name="Content Placeholder 2"/>
          <p:cNvSpPr>
            <a:spLocks noGrp="1"/>
          </p:cNvSpPr>
          <p:nvPr>
            <p:ph idx="1"/>
          </p:nvPr>
        </p:nvSpPr>
        <p:spPr/>
        <p:txBody>
          <a:bodyPr/>
          <a:lstStyle/>
          <a:p>
            <a:r>
              <a:rPr lang="en-US" dirty="0" smtClean="0"/>
              <a:t>Mill grinding raises temperature</a:t>
            </a:r>
          </a:p>
          <a:p>
            <a:r>
              <a:rPr lang="en-US" dirty="0" smtClean="0"/>
              <a:t>Slow heat dissipation in storage</a:t>
            </a:r>
          </a:p>
          <a:p>
            <a:r>
              <a:rPr lang="en-US" dirty="0" smtClean="0"/>
              <a:t>May still be hot when delivered</a:t>
            </a:r>
          </a:p>
          <a:p>
            <a:r>
              <a:rPr lang="en-US" dirty="0" smtClean="0"/>
              <a:t>Tests show effect is negligible</a:t>
            </a:r>
            <a:endParaRPr lang="en-US" dirty="0"/>
          </a:p>
        </p:txBody>
      </p:sp>
    </p:spTree>
    <p:extLst>
      <p:ext uri="{BB962C8B-B14F-4D97-AF65-F5344CB8AC3E}">
        <p14:creationId xmlns:p14="http://schemas.microsoft.com/office/powerpoint/2010/main" val="2137671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Manufacture of portland cement</a:t>
            </a:r>
          </a:p>
          <a:p>
            <a:r>
              <a:rPr lang="en-US" dirty="0" smtClean="0"/>
              <a:t>Types of cement</a:t>
            </a:r>
          </a:p>
          <a:p>
            <a:r>
              <a:rPr lang="en-US" dirty="0" smtClean="0"/>
              <a:t>Selecting and specifying cement</a:t>
            </a:r>
          </a:p>
          <a:p>
            <a:r>
              <a:rPr lang="en-US" dirty="0" smtClean="0"/>
              <a:t>Chemistry of portland cement</a:t>
            </a:r>
          </a:p>
          <a:p>
            <a:r>
              <a:rPr lang="en-US" dirty="0" smtClean="0"/>
              <a:t>Physical properties of cement</a:t>
            </a:r>
          </a:p>
          <a:p>
            <a:r>
              <a:rPr lang="en-US" dirty="0" smtClean="0"/>
              <a:t>Thermal analysis</a:t>
            </a:r>
          </a:p>
          <a:p>
            <a:r>
              <a:rPr lang="en-US" dirty="0" smtClean="0"/>
              <a:t>Virtual testing</a:t>
            </a:r>
          </a:p>
          <a:p>
            <a:r>
              <a:rPr lang="en-US" dirty="0" smtClean="0"/>
              <a:t>Transportation, packaging, and storage</a:t>
            </a:r>
          </a:p>
          <a:p>
            <a:endParaRPr lang="en-US" dirty="0"/>
          </a:p>
        </p:txBody>
      </p:sp>
    </p:spTree>
    <p:extLst>
      <p:ext uri="{BB962C8B-B14F-4D97-AF65-F5344CB8AC3E}">
        <p14:creationId xmlns:p14="http://schemas.microsoft.com/office/powerpoint/2010/main" val="1547975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226" name="Text Box 2"/>
          <p:cNvSpPr txBox="1">
            <a:spLocks noChangeArrowheads="1"/>
          </p:cNvSpPr>
          <p:nvPr/>
        </p:nvSpPr>
        <p:spPr bwMode="auto">
          <a:xfrm>
            <a:off x="533400" y="381000"/>
            <a:ext cx="8305800" cy="579438"/>
          </a:xfrm>
          <a:prstGeom prst="rect">
            <a:avLst/>
          </a:prstGeom>
          <a:noFill/>
          <a:ln w="12700">
            <a:noFill/>
            <a:miter lim="800000"/>
            <a:headEnd/>
            <a:tailEnd/>
          </a:ln>
          <a:effectLst/>
        </p:spPr>
        <p:txBody>
          <a:bodyPr>
            <a:spAutoFit/>
          </a:bodyPr>
          <a:lstStyle/>
          <a:p>
            <a:pPr algn="ctr" eaLnBrk="0" hangingPunct="0">
              <a:defRPr/>
            </a:pPr>
            <a:endParaRPr lang="en-US" sz="3200" b="0">
              <a:solidFill>
                <a:schemeClr val="accent2"/>
              </a:solidFill>
              <a:effectLst>
                <a:outerShdw blurRad="38100" dist="38100" dir="2700000" algn="tl">
                  <a:srgbClr val="C0C0C0"/>
                </a:outerShdw>
              </a:effectLst>
            </a:endParaRPr>
          </a:p>
        </p:txBody>
      </p:sp>
      <p:sp>
        <p:nvSpPr>
          <p:cNvPr id="20486" name="Text Box 6"/>
          <p:cNvSpPr txBox="1">
            <a:spLocks noChangeArrowheads="1"/>
          </p:cNvSpPr>
          <p:nvPr/>
        </p:nvSpPr>
        <p:spPr bwMode="auto">
          <a:xfrm>
            <a:off x="3723701" y="1581150"/>
            <a:ext cx="2423710" cy="3785652"/>
          </a:xfrm>
          <a:prstGeom prst="rect">
            <a:avLst/>
          </a:prstGeom>
          <a:noFill/>
          <a:ln w="9525">
            <a:noFill/>
            <a:miter lim="800000"/>
            <a:headEnd/>
            <a:tailEnd/>
          </a:ln>
        </p:spPr>
        <p:txBody>
          <a:bodyPr wrap="square">
            <a:spAutoFit/>
          </a:bodyPr>
          <a:lstStyle/>
          <a:p>
            <a:pPr>
              <a:spcBef>
                <a:spcPct val="50000"/>
              </a:spcBef>
            </a:pPr>
            <a:r>
              <a:rPr lang="en-US" sz="24000" b="1" dirty="0">
                <a:solidFill>
                  <a:schemeClr val="tx2"/>
                </a:solidFill>
                <a:latin typeface="Tahoma" pitchFamily="34" charset="0"/>
              </a:rPr>
              <a:t>?</a:t>
            </a:r>
            <a:endParaRPr lang="en-US" b="1" dirty="0">
              <a:solidFill>
                <a:schemeClr val="tx2"/>
              </a:solidFill>
              <a:latin typeface="Times New Roman" pitchFamily="18" charset="0"/>
            </a:endParaRPr>
          </a:p>
        </p:txBody>
      </p:sp>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294" y="888873"/>
            <a:ext cx="6781800" cy="555938"/>
          </a:xfrm>
        </p:spPr>
        <p:txBody>
          <a:bodyPr>
            <a:normAutofit fontScale="90000"/>
          </a:bodyPr>
          <a:lstStyle/>
          <a:p>
            <a:r>
              <a:rPr lang="en-US" dirty="0" smtClean="0"/>
              <a:t>Manufacturing Process</a:t>
            </a:r>
            <a:endParaRPr lang="en-US" dirty="0"/>
          </a:p>
        </p:txBody>
      </p:sp>
      <p:pic>
        <p:nvPicPr>
          <p:cNvPr id="4" name="Picture 3"/>
          <p:cNvPicPr>
            <a:picLocks noChangeAspect="1"/>
          </p:cNvPicPr>
          <p:nvPr/>
        </p:nvPicPr>
        <p:blipFill>
          <a:blip r:embed="rId3" cstate="print"/>
          <a:stretch>
            <a:fillRect/>
          </a:stretch>
        </p:blipFill>
        <p:spPr>
          <a:xfrm>
            <a:off x="198663" y="2153078"/>
            <a:ext cx="8771696" cy="3417544"/>
          </a:xfrm>
          <a:prstGeom prst="rect">
            <a:avLst/>
          </a:prstGeom>
        </p:spPr>
      </p:pic>
    </p:spTree>
    <p:extLst>
      <p:ext uri="{BB962C8B-B14F-4D97-AF65-F5344CB8AC3E}">
        <p14:creationId xmlns:p14="http://schemas.microsoft.com/office/powerpoint/2010/main" val="2938892527"/>
      </p:ext>
    </p:extLst>
  </p:cSld>
  <p:clrMapOvr>
    <a:masterClrMapping/>
  </p:clrMapOvr>
  <p:timing>
    <p:tnLst>
      <p:par>
        <p:cTn id="1" dur="indefinite" restart="never" nodeType="tmRoot"/>
      </p:par>
    </p:tnLst>
  </p:timing>
</p:sld>
</file>

<file path=ppt/theme/theme1.xml><?xml version="1.0" encoding="utf-8"?>
<a:theme xmlns:a="http://schemas.openxmlformats.org/drawingml/2006/main" name="PCA_template-ver-2">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PCA_template-ver-2</Template>
  <TotalTime>1149</TotalTime>
  <Words>5780</Words>
  <Application>Microsoft Office PowerPoint</Application>
  <PresentationFormat>On-screen Show (4:3)</PresentationFormat>
  <Paragraphs>442</Paragraphs>
  <Slides>88</Slides>
  <Notes>88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88</vt:i4>
      </vt:variant>
    </vt:vector>
  </HeadingPairs>
  <TitlesOfParts>
    <vt:vector size="94" baseType="lpstr">
      <vt:lpstr>ＭＳ Ｐゴシック</vt:lpstr>
      <vt:lpstr>Arial</vt:lpstr>
      <vt:lpstr>Calibri</vt:lpstr>
      <vt:lpstr>Tahoma</vt:lpstr>
      <vt:lpstr>Times New Roman</vt:lpstr>
      <vt:lpstr>PCA_template-ver-2</vt:lpstr>
      <vt:lpstr>Portland, Blended and Other Hydraulic Cement</vt:lpstr>
      <vt:lpstr>Overview</vt:lpstr>
      <vt:lpstr>Portland Cement</vt:lpstr>
      <vt:lpstr>Portland Cement</vt:lpstr>
      <vt:lpstr>Sources of Raw Materials used in       Manufacture of Portland Cement</vt:lpstr>
      <vt:lpstr>Manufacturing Process</vt:lpstr>
      <vt:lpstr>Manufacturing Process </vt:lpstr>
      <vt:lpstr>Manufacturing Process </vt:lpstr>
      <vt:lpstr>Manufacturing Process</vt:lpstr>
      <vt:lpstr>Manufacturing Process</vt:lpstr>
      <vt:lpstr>Cement Kiln</vt:lpstr>
      <vt:lpstr>Manufacturing Process</vt:lpstr>
      <vt:lpstr>Clinker</vt:lpstr>
      <vt:lpstr>Gypsum</vt:lpstr>
      <vt:lpstr>Kiln Reactions</vt:lpstr>
      <vt:lpstr>Kiln Reactions</vt:lpstr>
      <vt:lpstr>Kiln Reactions</vt:lpstr>
      <vt:lpstr>Types of Portland Cement</vt:lpstr>
      <vt:lpstr>Type I</vt:lpstr>
      <vt:lpstr>Type II</vt:lpstr>
      <vt:lpstr>Types of Cement Required for Concrete Exposed to Sulfate in Soil or Water</vt:lpstr>
      <vt:lpstr>Sulfate Resistance by Type of Cement</vt:lpstr>
      <vt:lpstr>Sulfate Resistance by W/C</vt:lpstr>
      <vt:lpstr>Type II (MH) and Type IV</vt:lpstr>
      <vt:lpstr>Type III</vt:lpstr>
      <vt:lpstr>Type V</vt:lpstr>
      <vt:lpstr>Air-Entraining Portland Cements</vt:lpstr>
      <vt:lpstr>White Portland Cements</vt:lpstr>
      <vt:lpstr>Blended Hydraulic Cements</vt:lpstr>
      <vt:lpstr>Blended Hydraulic Cements</vt:lpstr>
      <vt:lpstr>Type IS</vt:lpstr>
      <vt:lpstr>Type IP</vt:lpstr>
      <vt:lpstr>Type IL</vt:lpstr>
      <vt:lpstr>Type IT</vt:lpstr>
      <vt:lpstr>Subcatagories</vt:lpstr>
      <vt:lpstr>Performance Based Hydraulic Cements</vt:lpstr>
      <vt:lpstr>Applications for Hydraulic Cement</vt:lpstr>
      <vt:lpstr>Masonry and Mortar Cements</vt:lpstr>
      <vt:lpstr>Plastic Cements</vt:lpstr>
      <vt:lpstr>Finely-Ground Cements</vt:lpstr>
      <vt:lpstr>Expansive Cements</vt:lpstr>
      <vt:lpstr>Oil-Well Cements</vt:lpstr>
      <vt:lpstr>Rapid Hardening Cements</vt:lpstr>
      <vt:lpstr>Cements with Functional Additions</vt:lpstr>
      <vt:lpstr>Water-Repellent Cements</vt:lpstr>
      <vt:lpstr>Regulated-Set Cements</vt:lpstr>
      <vt:lpstr>Geopolymer Cements</vt:lpstr>
      <vt:lpstr>Calcium Aluminate Cements</vt:lpstr>
      <vt:lpstr>Natural Cements</vt:lpstr>
      <vt:lpstr>Special Cements</vt:lpstr>
      <vt:lpstr>Canadian and European Cement Specifications</vt:lpstr>
      <vt:lpstr>Shorthand Notation for Oxides</vt:lpstr>
      <vt:lpstr>Chemical Phases of Portland Cement</vt:lpstr>
      <vt:lpstr>Chemical Phases of Portland Cement</vt:lpstr>
      <vt:lpstr>Primary Phases</vt:lpstr>
      <vt:lpstr>Hydration</vt:lpstr>
      <vt:lpstr>Hydration of Cement</vt:lpstr>
      <vt:lpstr>Cement Paste</vt:lpstr>
      <vt:lpstr>Hydration Reactions</vt:lpstr>
      <vt:lpstr>Hydration Products</vt:lpstr>
      <vt:lpstr>Composition and Fineness</vt:lpstr>
      <vt:lpstr>Reactivity</vt:lpstr>
      <vt:lpstr>Water (Evaporable and Nonevaporable)</vt:lpstr>
      <vt:lpstr>Physical Properties of Cement</vt:lpstr>
      <vt:lpstr>Compressive Strength</vt:lpstr>
      <vt:lpstr>Compressive Strength</vt:lpstr>
      <vt:lpstr>Compressive Strength</vt:lpstr>
      <vt:lpstr>Compressive Strength</vt:lpstr>
      <vt:lpstr>Setting Time</vt:lpstr>
      <vt:lpstr>Early Stiffening</vt:lpstr>
      <vt:lpstr>Particle Size</vt:lpstr>
      <vt:lpstr>Fineness</vt:lpstr>
      <vt:lpstr>Fineness</vt:lpstr>
      <vt:lpstr>Consistency</vt:lpstr>
      <vt:lpstr>Heat of Hydration</vt:lpstr>
      <vt:lpstr>Heat of Hydration</vt:lpstr>
      <vt:lpstr>Loss of Ignition</vt:lpstr>
      <vt:lpstr>Density and Relative Density</vt:lpstr>
      <vt:lpstr>Bulk Density</vt:lpstr>
      <vt:lpstr>Thermal Analysis</vt:lpstr>
      <vt:lpstr>Differential Scanning Analysis</vt:lpstr>
      <vt:lpstr>Virtual Cement Testing</vt:lpstr>
      <vt:lpstr>Transportation</vt:lpstr>
      <vt:lpstr>Packaging</vt:lpstr>
      <vt:lpstr>Storage</vt:lpstr>
      <vt:lpstr>Hot Cement</vt:lpstr>
      <vt:lpstr>Summary</vt:lpstr>
      <vt:lpstr>PowerPoint Presentation</vt:lpstr>
    </vt:vector>
  </TitlesOfParts>
  <Company>Portland Cement Association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Bruce McIntosh</dc:creator>
  <cp:lastModifiedBy>Tennis, Paul</cp:lastModifiedBy>
  <cp:revision>218</cp:revision>
  <cp:lastPrinted>2007-01-31T19:28:24Z</cp:lastPrinted>
  <dcterms:created xsi:type="dcterms:W3CDTF">2013-03-15T21:35:03Z</dcterms:created>
  <dcterms:modified xsi:type="dcterms:W3CDTF">2018-07-13T17:55:28Z</dcterms:modified>
</cp:coreProperties>
</file>